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2" r:id="rId10"/>
    <p:sldId id="283" r:id="rId11"/>
    <p:sldId id="284" r:id="rId12"/>
    <p:sldId id="285" r:id="rId13"/>
    <p:sldId id="281" r:id="rId14"/>
    <p:sldId id="286" r:id="rId15"/>
    <p:sldId id="267" r:id="rId16"/>
    <p:sldId id="271" r:id="rId17"/>
    <p:sldId id="272" r:id="rId18"/>
    <p:sldId id="273" r:id="rId19"/>
    <p:sldId id="274" r:id="rId20"/>
    <p:sldId id="277" r:id="rId21"/>
    <p:sldId id="265" r:id="rId22"/>
    <p:sldId id="268" r:id="rId23"/>
    <p:sldId id="269" r:id="rId24"/>
    <p:sldId id="270" r:id="rId25"/>
    <p:sldId id="264" r:id="rId26"/>
    <p:sldId id="278" r:id="rId27"/>
    <p:sldId id="266" r:id="rId28"/>
    <p:sldId id="280"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3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D6E9-6E8B-4A59-8E76-8AACA6242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4458A8-5A8E-4F5D-B64A-396E14C37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3DC155-596E-4584-AABE-C3444D46786A}"/>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DD314A35-3D57-4C22-A278-63BAD598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E46F4-D494-4934-A71D-1BF1891C9FBC}"/>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273349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D7FE-2F8D-416B-BA34-CE77CADA0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A6C5D9-D4FD-4FB0-8427-6B92991ECB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7162B-AA83-4317-A730-9E4201F83E87}"/>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5B26D88B-4EA3-4F54-A71B-8787E34A5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BC63F-34D6-47AE-9950-A7F3E44015D6}"/>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340511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7E80BE-D255-4C0D-B28D-A4E8B80F2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A6B0CB-8581-4A9B-9ACA-E9FD306F08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A3BBE-75E1-4E7C-B258-13E1EAC87172}"/>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31F7E118-C1E3-4CAF-83D7-6C94BD330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7FAB1-0373-483D-9D6F-4BC80AAD62DC}"/>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188950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C8DA-717B-4C77-89D4-C3A757841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47764-E533-477E-A5DB-CD21F930AE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A11A5-F30A-4E8A-BF26-B87DE1A3BD6D}"/>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88743511-5BBF-4E0C-AA4C-4AB066F2B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407FA-2553-4D52-8A1F-78930511D8DA}"/>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112360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A6BA-3ABE-499A-B913-6786069EE9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5C549B-3891-45AF-AC9B-0E5584352D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F246DE-F12E-495C-87B9-D2A7A9329AAC}"/>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AD0D22A5-FFCC-491F-B9FF-D6E94925F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14EA9-5FFC-49EB-BC91-261993CA035F}"/>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363880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9EBA-4C0D-4A34-9E72-2620BFBC1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32D1F1-9F69-4A1E-A7B3-C613BB809B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2BEC22-63C7-4749-8879-F249C50B69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318269-F5C2-4A91-A55F-0EA8D953098D}"/>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6" name="Footer Placeholder 5">
            <a:extLst>
              <a:ext uri="{FF2B5EF4-FFF2-40B4-BE49-F238E27FC236}">
                <a16:creationId xmlns:a16="http://schemas.microsoft.com/office/drawing/2014/main" id="{6B740007-6BCF-4BBC-A5C5-E49637C5E7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C86E8-91F0-43C8-9AE6-DA0F0ECD3520}"/>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242704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76-4715-4922-978F-9237260449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2A603F-5CA4-4CEC-A6DA-B783B12F6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816AB-EB18-4191-B5D5-21173E0200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1980BC-97B2-4CC2-8B29-14EEA96701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42841-E37F-414D-A610-C9DB599D14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EA7F5F-2084-44A6-94D6-E7EFD1C93FE2}"/>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8" name="Footer Placeholder 7">
            <a:extLst>
              <a:ext uri="{FF2B5EF4-FFF2-40B4-BE49-F238E27FC236}">
                <a16:creationId xmlns:a16="http://schemas.microsoft.com/office/drawing/2014/main" id="{8A6092BD-7AC9-4C8D-BF9F-D656A416B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E6C0E9-6237-4FA1-8B5C-E477375ACEDB}"/>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1698964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0D25-6112-4CD1-9ACE-6B1062C14A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2F54CD-7272-46F7-AD77-907E491F0EF1}"/>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4" name="Footer Placeholder 3">
            <a:extLst>
              <a:ext uri="{FF2B5EF4-FFF2-40B4-BE49-F238E27FC236}">
                <a16:creationId xmlns:a16="http://schemas.microsoft.com/office/drawing/2014/main" id="{4D9647C9-9E68-4DEF-9FC8-CF7104B3CB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ABB7DC-241A-4FEF-9207-01E99B562B66}"/>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795482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7C940A-2EA3-4340-83E7-0ACD7BFE984F}"/>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3" name="Footer Placeholder 2">
            <a:extLst>
              <a:ext uri="{FF2B5EF4-FFF2-40B4-BE49-F238E27FC236}">
                <a16:creationId xmlns:a16="http://schemas.microsoft.com/office/drawing/2014/main" id="{0319F68B-6838-4231-A12D-8FBD0FFE26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236C7-6EB6-43D6-8C97-5DFC9FFAA8FB}"/>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99950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1BD2-51C6-4853-A18D-EF101A94C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4FD568-1278-4BC9-A369-3D164D2C8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08BA5B-E65A-4E66-ACD6-F6D6503EE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D5DBBA-4C36-4A26-9439-DB5172C48BE6}"/>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6" name="Footer Placeholder 5">
            <a:extLst>
              <a:ext uri="{FF2B5EF4-FFF2-40B4-BE49-F238E27FC236}">
                <a16:creationId xmlns:a16="http://schemas.microsoft.com/office/drawing/2014/main" id="{18451559-6035-44CA-BB86-3C9C05A02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C996E-70EC-481B-8713-60E052A8D517}"/>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154627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025C-CCCB-42B4-B3CD-809388478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15F7C-F354-4E87-962F-E92BB90908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711A97-BBE1-456D-8DFC-BA95EB7EA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E0D26-3F6D-42C6-AB77-EA74746F1604}"/>
              </a:ext>
            </a:extLst>
          </p:cNvPr>
          <p:cNvSpPr>
            <a:spLocks noGrp="1"/>
          </p:cNvSpPr>
          <p:nvPr>
            <p:ph type="dt" sz="half" idx="10"/>
          </p:nvPr>
        </p:nvSpPr>
        <p:spPr/>
        <p:txBody>
          <a:bodyPr/>
          <a:lstStyle/>
          <a:p>
            <a:fld id="{96C45D38-0833-4EFC-9C65-8D66EBD11EB8}" type="datetimeFigureOut">
              <a:rPr lang="en-US" smtClean="0"/>
              <a:t>4/18/2022</a:t>
            </a:fld>
            <a:endParaRPr lang="en-US"/>
          </a:p>
        </p:txBody>
      </p:sp>
      <p:sp>
        <p:nvSpPr>
          <p:cNvPr id="6" name="Footer Placeholder 5">
            <a:extLst>
              <a:ext uri="{FF2B5EF4-FFF2-40B4-BE49-F238E27FC236}">
                <a16:creationId xmlns:a16="http://schemas.microsoft.com/office/drawing/2014/main" id="{DF2F7C95-9236-4701-9385-037D4C085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D12F82-21E7-48D6-B22A-051B12BA926E}"/>
              </a:ext>
            </a:extLst>
          </p:cNvPr>
          <p:cNvSpPr>
            <a:spLocks noGrp="1"/>
          </p:cNvSpPr>
          <p:nvPr>
            <p:ph type="sldNum" sz="quarter" idx="12"/>
          </p:nvPr>
        </p:nvSpPr>
        <p:spPr/>
        <p:txBody>
          <a:bodyPr/>
          <a:lstStyle/>
          <a:p>
            <a:fld id="{2B1E5102-1596-44AC-8A5B-5F9CCDC04C0F}" type="slidenum">
              <a:rPr lang="en-US" smtClean="0"/>
              <a:t>‹#›</a:t>
            </a:fld>
            <a:endParaRPr lang="en-US"/>
          </a:p>
        </p:txBody>
      </p:sp>
    </p:spTree>
    <p:extLst>
      <p:ext uri="{BB962C8B-B14F-4D97-AF65-F5344CB8AC3E}">
        <p14:creationId xmlns:p14="http://schemas.microsoft.com/office/powerpoint/2010/main" val="3211085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45291-3361-412A-A0A8-2E643D52EF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8B6D25-3DF3-499D-AD36-A4354E462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692EE-C671-4812-AB45-53D426FD8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45D38-0833-4EFC-9C65-8D66EBD11EB8}" type="datetimeFigureOut">
              <a:rPr lang="en-US" smtClean="0"/>
              <a:t>4/18/2022</a:t>
            </a:fld>
            <a:endParaRPr lang="en-US"/>
          </a:p>
        </p:txBody>
      </p:sp>
      <p:sp>
        <p:nvSpPr>
          <p:cNvPr id="5" name="Footer Placeholder 4">
            <a:extLst>
              <a:ext uri="{FF2B5EF4-FFF2-40B4-BE49-F238E27FC236}">
                <a16:creationId xmlns:a16="http://schemas.microsoft.com/office/drawing/2014/main" id="{DD08F82F-401E-41E4-A10C-C35C305F72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49B5B2-6D90-4B39-82E9-08B835063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E5102-1596-44AC-8A5B-5F9CCDC04C0F}" type="slidenum">
              <a:rPr lang="en-US" smtClean="0"/>
              <a:t>‹#›</a:t>
            </a:fld>
            <a:endParaRPr lang="en-US"/>
          </a:p>
        </p:txBody>
      </p:sp>
    </p:spTree>
    <p:extLst>
      <p:ext uri="{BB962C8B-B14F-4D97-AF65-F5344CB8AC3E}">
        <p14:creationId xmlns:p14="http://schemas.microsoft.com/office/powerpoint/2010/main" val="1070057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13B4-8320-4762-B103-86EE52C6C595}"/>
              </a:ext>
            </a:extLst>
          </p:cNvPr>
          <p:cNvSpPr>
            <a:spLocks noGrp="1"/>
          </p:cNvSpPr>
          <p:nvPr>
            <p:ph type="ctrTitle"/>
          </p:nvPr>
        </p:nvSpPr>
        <p:spPr/>
        <p:txBody>
          <a:bodyPr/>
          <a:lstStyle/>
          <a:p>
            <a:r>
              <a:rPr lang="vi-VN" b="1" dirty="0">
                <a:latin typeface="Montserrat" panose="00000500000000000000" pitchFamily="2" charset="0"/>
              </a:rPr>
              <a:t>Rotary Drum Filter Structure</a:t>
            </a:r>
            <a:endParaRPr lang="en-US" b="1" dirty="0">
              <a:latin typeface="Montserrat" panose="00000500000000000000" pitchFamily="2" charset="0"/>
            </a:endParaRPr>
          </a:p>
        </p:txBody>
      </p:sp>
      <p:sp>
        <p:nvSpPr>
          <p:cNvPr id="3" name="Subtitle 2">
            <a:extLst>
              <a:ext uri="{FF2B5EF4-FFF2-40B4-BE49-F238E27FC236}">
                <a16:creationId xmlns:a16="http://schemas.microsoft.com/office/drawing/2014/main" id="{C5A51AA7-0087-494A-8E1B-06070CBFB64C}"/>
              </a:ext>
            </a:extLst>
          </p:cNvPr>
          <p:cNvSpPr>
            <a:spLocks noGrp="1"/>
          </p:cNvSpPr>
          <p:nvPr>
            <p:ph type="subTitle" idx="1"/>
          </p:nvPr>
        </p:nvSpPr>
        <p:spPr>
          <a:xfrm>
            <a:off x="1524000" y="3931552"/>
            <a:ext cx="9144000" cy="1655762"/>
          </a:xfrm>
        </p:spPr>
        <p:txBody>
          <a:bodyPr>
            <a:normAutofit/>
          </a:bodyPr>
          <a:lstStyle/>
          <a:p>
            <a:r>
              <a:rPr lang="vi-VN" sz="3200" dirty="0">
                <a:latin typeface="Montserrat" panose="00000500000000000000" pitchFamily="2" charset="0"/>
              </a:rPr>
              <a:t>Senior project</a:t>
            </a:r>
            <a:endParaRPr lang="en-US" sz="3200" dirty="0">
              <a:latin typeface="Montserrat" panose="00000500000000000000" pitchFamily="2" charset="0"/>
            </a:endParaRPr>
          </a:p>
        </p:txBody>
      </p:sp>
    </p:spTree>
    <p:extLst>
      <p:ext uri="{BB962C8B-B14F-4D97-AF65-F5344CB8AC3E}">
        <p14:creationId xmlns:p14="http://schemas.microsoft.com/office/powerpoint/2010/main" val="149301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A186-BF93-4D3A-AFB6-D2086DBD2E18}"/>
              </a:ext>
            </a:extLst>
          </p:cNvPr>
          <p:cNvSpPr>
            <a:spLocks noGrp="1"/>
          </p:cNvSpPr>
          <p:nvPr>
            <p:ph type="title"/>
          </p:nvPr>
        </p:nvSpPr>
        <p:spPr>
          <a:xfrm>
            <a:off x="609599" y="164757"/>
            <a:ext cx="11128165" cy="1361174"/>
          </a:xfrm>
        </p:spPr>
        <p:txBody>
          <a:bodyPr/>
          <a:lstStyle/>
          <a:p>
            <a:r>
              <a:rPr lang="vi-VN" b="1" dirty="0">
                <a:latin typeface="Montserrat" panose="00000500000000000000" pitchFamily="2" charset="0"/>
              </a:rPr>
              <a:t>Chỉ số cơ bản cho hồ Koi khỏe mạnh</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DDA61334-4C79-4E70-BE73-DDB6C9BC13FE}"/>
              </a:ext>
            </a:extLst>
          </p:cNvPr>
          <p:cNvSpPr>
            <a:spLocks noGrp="1"/>
          </p:cNvSpPr>
          <p:nvPr>
            <p:ph idx="1"/>
          </p:nvPr>
        </p:nvSpPr>
        <p:spPr>
          <a:xfrm>
            <a:off x="196553" y="1290415"/>
            <a:ext cx="11810287" cy="5503492"/>
          </a:xfrm>
        </p:spPr>
        <p:txBody>
          <a:bodyPr>
            <a:noAutofit/>
          </a:bodyPr>
          <a:lstStyle/>
          <a:p>
            <a:pPr marL="0" indent="0" algn="just">
              <a:lnSpc>
                <a:spcPct val="100000"/>
              </a:lnSpc>
              <a:buNone/>
            </a:pPr>
            <a:r>
              <a:rPr lang="vi-VN" sz="1300" b="1" i="0" dirty="0">
                <a:solidFill>
                  <a:srgbClr val="000000"/>
                </a:solidFill>
                <a:effectLst/>
                <a:latin typeface="Arial" panose="020B0604020202020204" pitchFamily="34" charset="0"/>
              </a:rPr>
              <a:t>1. Độ pH:</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Cố gắng giữ độ pH trong khoảng 6.8 - 8.2</a:t>
            </a:r>
            <a:endParaRPr lang="vi-VN" sz="1300" b="0" i="0" dirty="0">
              <a:solidFill>
                <a:srgbClr val="898989"/>
              </a:solidFill>
              <a:effectLst/>
              <a:latin typeface="Roboto" panose="02000000000000000000" pitchFamily="2" charset="0"/>
            </a:endParaRPr>
          </a:p>
          <a:p>
            <a:pPr marL="0" indent="0" algn="l">
              <a:lnSpc>
                <a:spcPct val="100000"/>
              </a:lnSpc>
              <a:buNone/>
            </a:pPr>
            <a:r>
              <a:rPr lang="vi-VN" sz="1300" b="0" i="0" dirty="0">
                <a:solidFill>
                  <a:srgbClr val="000000"/>
                </a:solidFill>
                <a:effectLst/>
                <a:latin typeface="Arial" panose="020B0604020202020204" pitchFamily="34" charset="0"/>
              </a:rPr>
              <a:t>+ Nếu bạn kiểm tra nước trong bể cá Koi thì độ pH thay đổi liên tục trong ngày . Đó là 1 phần của quá trình tự nhiên của việc hô hấp quang hợp của thực vật thủy sinh , tảo vv..</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1" i="0" dirty="0">
                <a:solidFill>
                  <a:srgbClr val="000000"/>
                </a:solidFill>
                <a:effectLst/>
                <a:latin typeface="Arial" panose="020B0604020202020204" pitchFamily="34" charset="0"/>
              </a:rPr>
              <a:t>2. Lượng oxy hòa tan :</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Mức oxy tối thiểu là 5.0 mg/ 1 lít nước đối với Koi. Và lượng oxy tối đa có thể hòa tan trong nước là 18mg/L</a:t>
            </a:r>
            <a:endParaRPr lang="vi-VN" sz="1300" b="0" i="0" dirty="0">
              <a:solidFill>
                <a:srgbClr val="898989"/>
              </a:solidFill>
              <a:effectLst/>
              <a:latin typeface="Roboto" panose="02000000000000000000" pitchFamily="2" charset="0"/>
            </a:endParaRPr>
          </a:p>
          <a:p>
            <a:pPr marL="0" indent="0" algn="l">
              <a:lnSpc>
                <a:spcPct val="100000"/>
              </a:lnSpc>
              <a:buNone/>
            </a:pPr>
            <a:r>
              <a:rPr lang="vi-VN" sz="1300" b="0" i="0" dirty="0">
                <a:solidFill>
                  <a:srgbClr val="000000"/>
                </a:solidFill>
                <a:effectLst/>
                <a:latin typeface="Arial" panose="020B0604020202020204" pitchFamily="34" charset="0"/>
              </a:rPr>
              <a:t>+ Lưu ý khi nước lạnh vào trời lạnh lượng oxy nhiều hơn là nước ấm vào mùa hè . Vì vậy hãy sử dụng các biện pháp tăng cường oxy vào mùa hè.</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Lượng oxy hòa tan vào nước bằng nhiều cách. Ở bề mặt rất ít, nên sử dụng sục oxy vòi phun, thổi luồng vv..</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1" i="0" dirty="0">
                <a:solidFill>
                  <a:srgbClr val="000000"/>
                </a:solidFill>
                <a:effectLst/>
                <a:latin typeface="Arial" panose="020B0604020202020204" pitchFamily="34" charset="0"/>
              </a:rPr>
              <a:t>3. Vi sinh trong hồ cá:</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Sử dụng Extrabio sẽ đảm bảo môi trường tốt nhất cho hồ Koi của bạn.</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1" i="0" dirty="0">
                <a:solidFill>
                  <a:srgbClr val="000000"/>
                </a:solidFill>
                <a:effectLst/>
                <a:latin typeface="Arial" panose="020B0604020202020204" pitchFamily="34" charset="0"/>
              </a:rPr>
              <a:t>4. Độ cứng của nước (KH):</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Mức KH của bể Koi sẽ ảnh hưởng đến độ nhảy cảm của bể với dao động pH </a:t>
            </a:r>
            <a:endParaRPr lang="vi-VN" sz="1300" b="0" i="0" dirty="0">
              <a:solidFill>
                <a:srgbClr val="898989"/>
              </a:solidFill>
              <a:effectLst/>
              <a:latin typeface="Roboto" panose="02000000000000000000" pitchFamily="2" charset="0"/>
            </a:endParaRPr>
          </a:p>
          <a:p>
            <a:pPr marL="0" indent="0" algn="l">
              <a:lnSpc>
                <a:spcPct val="100000"/>
              </a:lnSpc>
              <a:buNone/>
            </a:pPr>
            <a:r>
              <a:rPr lang="vi-VN" sz="1300" b="0" i="0" dirty="0">
                <a:solidFill>
                  <a:srgbClr val="000000"/>
                </a:solidFill>
                <a:effectLst/>
                <a:latin typeface="Arial" panose="020B0604020202020204" pitchFamily="34" charset="0"/>
              </a:rPr>
              <a:t>+ KH ở khoảng 105ppm với độ lệch cộng trừ 15ppm </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1" i="0" dirty="0">
                <a:solidFill>
                  <a:srgbClr val="000000"/>
                </a:solidFill>
                <a:effectLst/>
                <a:latin typeface="Arial" panose="020B0604020202020204" pitchFamily="34" charset="0"/>
              </a:rPr>
              <a:t>5. Nồng độ khoáng chất (GH):</a:t>
            </a:r>
            <a:endParaRPr lang="vi-VN" sz="1300" b="0" i="0" dirty="0">
              <a:solidFill>
                <a:srgbClr val="898989"/>
              </a:solidFill>
              <a:effectLst/>
              <a:latin typeface="Roboto" panose="02000000000000000000" pitchFamily="2" charset="0"/>
            </a:endParaRPr>
          </a:p>
          <a:p>
            <a:pPr marL="0" indent="0" algn="just">
              <a:lnSpc>
                <a:spcPct val="100000"/>
              </a:lnSpc>
              <a:buNone/>
            </a:pPr>
            <a:r>
              <a:rPr lang="vi-VN" sz="1300" b="0" i="0" dirty="0">
                <a:solidFill>
                  <a:srgbClr val="000000"/>
                </a:solidFill>
                <a:effectLst/>
                <a:latin typeface="Arial" panose="020B0604020202020204" pitchFamily="34" charset="0"/>
              </a:rPr>
              <a:t>+ Magie và canxi là 2 khoáng chất chính mà độ GH thẻ hiện </a:t>
            </a:r>
            <a:endParaRPr lang="vi-VN" sz="1300" b="0" i="0" dirty="0">
              <a:solidFill>
                <a:srgbClr val="898989"/>
              </a:solidFill>
              <a:effectLst/>
              <a:latin typeface="Roboto" panose="02000000000000000000" pitchFamily="2" charset="0"/>
            </a:endParaRPr>
          </a:p>
          <a:p>
            <a:pPr marL="0" indent="0" algn="l">
              <a:lnSpc>
                <a:spcPct val="100000"/>
              </a:lnSpc>
              <a:buNone/>
            </a:pPr>
            <a:r>
              <a:rPr lang="vi-VN" sz="1300" b="0" i="0" dirty="0">
                <a:solidFill>
                  <a:srgbClr val="000000"/>
                </a:solidFill>
                <a:effectLst/>
                <a:latin typeface="Arial" panose="020B0604020202020204" pitchFamily="34" charset="0"/>
              </a:rPr>
              <a:t>+ Độ GH từ 60-160 ppm là thích hợp nhất </a:t>
            </a:r>
            <a:br>
              <a:rPr lang="vi-VN" sz="1300" dirty="0"/>
            </a:br>
            <a:endParaRPr lang="en-US" sz="1300" dirty="0"/>
          </a:p>
        </p:txBody>
      </p:sp>
    </p:spTree>
    <p:extLst>
      <p:ext uri="{BB962C8B-B14F-4D97-AF65-F5344CB8AC3E}">
        <p14:creationId xmlns:p14="http://schemas.microsoft.com/office/powerpoint/2010/main" val="223720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A186-BF93-4D3A-AFB6-D2086DBD2E18}"/>
              </a:ext>
            </a:extLst>
          </p:cNvPr>
          <p:cNvSpPr>
            <a:spLocks noGrp="1"/>
          </p:cNvSpPr>
          <p:nvPr>
            <p:ph type="title"/>
          </p:nvPr>
        </p:nvSpPr>
        <p:spPr>
          <a:xfrm>
            <a:off x="637402" y="365125"/>
            <a:ext cx="10917195" cy="1325563"/>
          </a:xfrm>
        </p:spPr>
        <p:txBody>
          <a:bodyPr/>
          <a:lstStyle/>
          <a:p>
            <a:r>
              <a:rPr lang="vi-VN" b="1" dirty="0">
                <a:latin typeface="Montserrat" panose="00000500000000000000" pitchFamily="2" charset="0"/>
              </a:rPr>
              <a:t>Chỉ số cơ bản cho hồ Koi khỏe mạnh</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DDA61334-4C79-4E70-BE73-DDB6C9BC13FE}"/>
              </a:ext>
            </a:extLst>
          </p:cNvPr>
          <p:cNvSpPr>
            <a:spLocks noGrp="1"/>
          </p:cNvSpPr>
          <p:nvPr>
            <p:ph idx="1"/>
          </p:nvPr>
        </p:nvSpPr>
        <p:spPr>
          <a:xfrm>
            <a:off x="262456" y="1762129"/>
            <a:ext cx="11810287" cy="4325634"/>
          </a:xfrm>
        </p:spPr>
        <p:txBody>
          <a:bodyPr>
            <a:noAutofit/>
          </a:bodyPr>
          <a:lstStyle/>
          <a:p>
            <a:pPr marL="0" indent="0">
              <a:lnSpc>
                <a:spcPct val="120000"/>
              </a:lnSpc>
              <a:buNone/>
            </a:pPr>
            <a:r>
              <a:rPr lang="vi-VN" sz="1300" b="1" i="0" dirty="0">
                <a:solidFill>
                  <a:srgbClr val="000000"/>
                </a:solidFill>
                <a:effectLst/>
                <a:latin typeface="Arial" panose="020B0604020202020204" pitchFamily="34" charset="0"/>
              </a:rPr>
              <a:t>6. Amoniac, Nitrite, Nitrates</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Quá trình thức ăn thừa đóng lại ở đáy phân cá sẽ bắt đầu cho ra Ammonia sau đó vi khuẩn và oxy phân hủy chúng thành các chất nitrit sau đó lại phân ra thành nitrat , sau đó là nito tự do .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Amoniac nitrit nitrat là các chất chính gây ra các vấn đề về sức khỏe chính cho cá của bạn , chúng giống như môi trường sống của bạn bị ảnh hương bởi rác thải , ô nhiễm môi trường . Vì vậy phải giữ các chỉ số này trong 1 giới hạn cho phép</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Cùng với các vấn đề về sức khoẻ khác, amoniac chủ yếu có thể làm cháy cá của bạn và giảm khả năng lấy oxy hoà tan trong nước. Chất nitrit cao có thể làm hỏng thận của thận và hệ thần kinh và lượng nitrit cao, trong thời gian dài, có thể làm hệ thống miễn dịch của cá bị tổn hại.</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Amoniac và nitrit và các vấn đề sức khoẻ của Koi của bạn nhưng không đánh giá thấp  nitrates trong một khoảng thời gian dài và sau đây là các chỉ số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Amonia : phải  bằng 0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Nitrite: &lt; 0.25 lý tưởng thì bằng 0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Nitrates : tối thiểu 20-60 ppm </a:t>
            </a:r>
            <a:endParaRPr lang="vi-VN" sz="1300" b="0" i="0" dirty="0">
              <a:solidFill>
                <a:srgbClr val="898989"/>
              </a:solidFill>
              <a:effectLst/>
              <a:latin typeface="Roboto" panose="02000000000000000000" pitchFamily="2" charset="0"/>
            </a:endParaRPr>
          </a:p>
        </p:txBody>
      </p:sp>
    </p:spTree>
    <p:extLst>
      <p:ext uri="{BB962C8B-B14F-4D97-AF65-F5344CB8AC3E}">
        <p14:creationId xmlns:p14="http://schemas.microsoft.com/office/powerpoint/2010/main" val="214396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A186-BF93-4D3A-AFB6-D2086DBD2E18}"/>
              </a:ext>
            </a:extLst>
          </p:cNvPr>
          <p:cNvSpPr>
            <a:spLocks noGrp="1"/>
          </p:cNvSpPr>
          <p:nvPr>
            <p:ph type="title"/>
          </p:nvPr>
        </p:nvSpPr>
        <p:spPr>
          <a:xfrm>
            <a:off x="681680" y="381600"/>
            <a:ext cx="11016049" cy="1325563"/>
          </a:xfrm>
        </p:spPr>
        <p:txBody>
          <a:bodyPr/>
          <a:lstStyle/>
          <a:p>
            <a:r>
              <a:rPr lang="vi-VN" b="1" dirty="0">
                <a:latin typeface="Montserrat" panose="00000500000000000000" pitchFamily="2" charset="0"/>
              </a:rPr>
              <a:t>Chỉ số cơ bản cho hồ Koi khỏe mạnh</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DDA61334-4C79-4E70-BE73-DDB6C9BC13FE}"/>
              </a:ext>
            </a:extLst>
          </p:cNvPr>
          <p:cNvSpPr>
            <a:spLocks noGrp="1"/>
          </p:cNvSpPr>
          <p:nvPr>
            <p:ph idx="1"/>
          </p:nvPr>
        </p:nvSpPr>
        <p:spPr>
          <a:xfrm>
            <a:off x="190856" y="1814255"/>
            <a:ext cx="11810287" cy="5358213"/>
          </a:xfrm>
        </p:spPr>
        <p:txBody>
          <a:bodyPr>
            <a:noAutofit/>
          </a:bodyPr>
          <a:lstStyle/>
          <a:p>
            <a:pPr marL="0" indent="0">
              <a:lnSpc>
                <a:spcPct val="120000"/>
              </a:lnSpc>
              <a:buNone/>
            </a:pPr>
            <a:r>
              <a:rPr lang="vi-VN" sz="1300" b="1" i="0" dirty="0">
                <a:solidFill>
                  <a:srgbClr val="000000"/>
                </a:solidFill>
                <a:effectLst/>
                <a:latin typeface="Arial" panose="020B0604020202020204" pitchFamily="34" charset="0"/>
              </a:rPr>
              <a:t>7. Độ mặn:</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Việc sử dụng muối trong ao koi đã là một phương pháp thử và đúng, sự thật để giải quyết các vấn đề về chất lượng nước và sức khoẻ. Một số lợi ích của muối là một cách rẻ tiền để giữ cho một số bệnh tại bể, kiểm soát tảo và cũng có thể làm giảm độc tính nitrite.</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Ngoài ra, muối đóng một phần trong áp suất thẩm thấu giữa cá và môi trường nước bên ngoài. Có một sự khác biệt giữa nồng độ chất tan của máu cá và nước ngọt mà nó bơi vào vì vậy việc bổ sung muối thực sự làm giảm sự khác biệt tập trung và làm cho nó dễ dàng hơn trên cá bằng cách giảm lượng công việc cơ thể của mình phải làm.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Nồng độ muối lên đến 5 ppt (phần trên một nghìn) hoặc 0,5% là chấp nhận được. </a:t>
            </a:r>
            <a:endParaRPr lang="vi-VN" sz="1300" b="0" i="0" dirty="0">
              <a:solidFill>
                <a:srgbClr val="898989"/>
              </a:solidFill>
              <a:effectLst/>
              <a:latin typeface="Roboto" panose="02000000000000000000" pitchFamily="2" charset="0"/>
            </a:endParaRPr>
          </a:p>
          <a:p>
            <a:pPr marL="0" indent="0">
              <a:lnSpc>
                <a:spcPct val="120000"/>
              </a:lnSpc>
              <a:buNone/>
            </a:pPr>
            <a:r>
              <a:rPr lang="vi-VN" sz="1300" b="1" i="0" dirty="0">
                <a:solidFill>
                  <a:srgbClr val="000000"/>
                </a:solidFill>
                <a:effectLst/>
                <a:latin typeface="Arial" panose="020B0604020202020204" pitchFamily="34" charset="0"/>
              </a:rPr>
              <a:t>8. Nhiệt độ :</a:t>
            </a:r>
            <a:endParaRPr lang="vi-VN" sz="1300" b="0" i="0" dirty="0">
              <a:solidFill>
                <a:srgbClr val="898989"/>
              </a:solidFill>
              <a:effectLst/>
              <a:latin typeface="Roboto" panose="02000000000000000000" pitchFamily="2" charset="0"/>
            </a:endParaRPr>
          </a:p>
          <a:p>
            <a:pPr marL="0" indent="0">
              <a:lnSpc>
                <a:spcPct val="120000"/>
              </a:lnSpc>
              <a:buNone/>
            </a:pPr>
            <a:r>
              <a:rPr lang="vi-VN" sz="1300" b="0" i="0" dirty="0">
                <a:solidFill>
                  <a:srgbClr val="000000"/>
                </a:solidFill>
                <a:effectLst/>
                <a:latin typeface="Arial" panose="020B0604020202020204" pitchFamily="34" charset="0"/>
              </a:rPr>
              <a:t>+ Chỉ số nhiệt độ là chỉ số khá cần thiết ảnh hưởng lớn đến sức khỏe của cá và nhiệt độ từ 20-24 độ C là nhiệt độ hợp lí cho cá Koi.</a:t>
            </a:r>
            <a:br>
              <a:rPr lang="vi-VN" sz="1300" dirty="0"/>
            </a:br>
            <a:endParaRPr lang="en-US" sz="1300" dirty="0"/>
          </a:p>
        </p:txBody>
      </p:sp>
    </p:spTree>
    <p:extLst>
      <p:ext uri="{BB962C8B-B14F-4D97-AF65-F5344CB8AC3E}">
        <p14:creationId xmlns:p14="http://schemas.microsoft.com/office/powerpoint/2010/main" val="99979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AF8C-03A9-466C-9269-73B437020114}"/>
              </a:ext>
            </a:extLst>
          </p:cNvPr>
          <p:cNvSpPr>
            <a:spLocks noGrp="1"/>
          </p:cNvSpPr>
          <p:nvPr>
            <p:ph type="title"/>
          </p:nvPr>
        </p:nvSpPr>
        <p:spPr>
          <a:xfrm>
            <a:off x="838200" y="365125"/>
            <a:ext cx="10727724" cy="1325563"/>
          </a:xfrm>
        </p:spPr>
        <p:txBody>
          <a:bodyPr/>
          <a:lstStyle/>
          <a:p>
            <a:r>
              <a:rPr lang="vi-VN" b="1" dirty="0">
                <a:latin typeface="Montserrat" panose="00000500000000000000" pitchFamily="2" charset="0"/>
              </a:rPr>
              <a:t>Chức năng cơ bản của 1 tủ điện</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3907B206-2D1F-4FC3-A327-ABD3CD9DC921}"/>
              </a:ext>
            </a:extLst>
          </p:cNvPr>
          <p:cNvSpPr>
            <a:spLocks noGrp="1"/>
          </p:cNvSpPr>
          <p:nvPr>
            <p:ph idx="1"/>
          </p:nvPr>
        </p:nvSpPr>
        <p:spPr/>
        <p:txBody>
          <a:bodyPr/>
          <a:lstStyle/>
          <a:p>
            <a:r>
              <a:rPr lang="vi-VN" dirty="0"/>
              <a:t>Chức năng mở bằng tay</a:t>
            </a:r>
          </a:p>
          <a:p>
            <a:pPr marL="514350" indent="-514350">
              <a:buFont typeface="+mj-lt"/>
              <a:buAutoNum type="arabicPeriod"/>
            </a:pPr>
            <a:r>
              <a:rPr lang="vi-VN" dirty="0"/>
              <a:t>Rửa sạch lồng</a:t>
            </a:r>
          </a:p>
          <a:p>
            <a:pPr marL="514350" indent="-514350">
              <a:buFont typeface="+mj-lt"/>
              <a:buAutoNum type="arabicPeriod"/>
            </a:pPr>
            <a:r>
              <a:rPr lang="vi-VN" dirty="0"/>
              <a:t>Đổ thêm nước vào lồng</a:t>
            </a:r>
          </a:p>
          <a:p>
            <a:pPr marL="514350" indent="-514350">
              <a:buFont typeface="+mj-lt"/>
              <a:buAutoNum type="arabicPeriod"/>
            </a:pPr>
            <a:r>
              <a:rPr lang="vi-VN" dirty="0"/>
              <a:t>Mở chạy tự động ( Run Mode )</a:t>
            </a:r>
          </a:p>
          <a:p>
            <a:pPr marL="514350" indent="-514350">
              <a:buFont typeface="+mj-lt"/>
              <a:buAutoNum type="arabicPeriod"/>
            </a:pPr>
            <a:r>
              <a:rPr lang="vi-VN" dirty="0"/>
              <a:t>Mở chạy bằng tay ( Test &amp; Maintance Mode )</a:t>
            </a:r>
          </a:p>
          <a:p>
            <a:r>
              <a:rPr lang="vi-VN" dirty="0"/>
              <a:t>Run mode:</a:t>
            </a:r>
          </a:p>
          <a:p>
            <a:pPr marL="514350" indent="-514350">
              <a:buFont typeface="+mj-lt"/>
              <a:buAutoNum type="arabicPeriod"/>
            </a:pPr>
            <a:r>
              <a:rPr lang="vi-VN" dirty="0"/>
              <a:t>Chạy tự động</a:t>
            </a:r>
          </a:p>
          <a:p>
            <a:pPr marL="514350" indent="-514350">
              <a:buFont typeface="+mj-lt"/>
              <a:buAutoNum type="arabicPeriod"/>
            </a:pPr>
            <a:r>
              <a:rPr lang="vi-VN" dirty="0"/>
              <a:t>Chạy bằng Timer</a:t>
            </a:r>
          </a:p>
          <a:p>
            <a:pPr marL="514350" indent="-514350">
              <a:buFont typeface="+mj-lt"/>
              <a:buAutoNum type="arabicPeriod"/>
            </a:pPr>
            <a:endParaRPr lang="vi-VN" dirty="0"/>
          </a:p>
          <a:p>
            <a:endParaRPr lang="en-US" dirty="0"/>
          </a:p>
        </p:txBody>
      </p:sp>
    </p:spTree>
    <p:extLst>
      <p:ext uri="{BB962C8B-B14F-4D97-AF65-F5344CB8AC3E}">
        <p14:creationId xmlns:p14="http://schemas.microsoft.com/office/powerpoint/2010/main" val="164979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AF8C-03A9-466C-9269-73B437020114}"/>
              </a:ext>
            </a:extLst>
          </p:cNvPr>
          <p:cNvSpPr>
            <a:spLocks noGrp="1"/>
          </p:cNvSpPr>
          <p:nvPr>
            <p:ph type="title"/>
          </p:nvPr>
        </p:nvSpPr>
        <p:spPr/>
        <p:txBody>
          <a:bodyPr/>
          <a:lstStyle/>
          <a:p>
            <a:r>
              <a:rPr lang="vi-VN" b="1" dirty="0">
                <a:latin typeface="Montserrat" panose="00000500000000000000" pitchFamily="2" charset="0"/>
              </a:rPr>
              <a:t>Cải tiến tủ điện tự động hóa</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3907B206-2D1F-4FC3-A327-ABD3CD9DC921}"/>
              </a:ext>
            </a:extLst>
          </p:cNvPr>
          <p:cNvSpPr>
            <a:spLocks noGrp="1"/>
          </p:cNvSpPr>
          <p:nvPr>
            <p:ph idx="1"/>
          </p:nvPr>
        </p:nvSpPr>
        <p:spPr/>
        <p:txBody>
          <a:bodyPr/>
          <a:lstStyle/>
          <a:p>
            <a:pPr marL="514350" indent="-514350">
              <a:buFont typeface="+mj-lt"/>
              <a:buAutoNum type="arabicPeriod"/>
            </a:pPr>
            <a:r>
              <a:rPr lang="vi-VN" dirty="0"/>
              <a:t>Kết nối với thiết bị di động đo chỉ số theo thời gian thực</a:t>
            </a:r>
          </a:p>
          <a:p>
            <a:pPr marL="514350" indent="-514350">
              <a:buFont typeface="+mj-lt"/>
              <a:buAutoNum type="arabicPeriod"/>
            </a:pPr>
            <a:r>
              <a:rPr lang="vi-VN" dirty="0"/>
              <a:t>Tự đo Nhiệt độ</a:t>
            </a:r>
          </a:p>
          <a:p>
            <a:pPr marL="514350" indent="-514350">
              <a:buFont typeface="+mj-lt"/>
              <a:buAutoNum type="arabicPeriod"/>
            </a:pPr>
            <a:r>
              <a:rPr lang="vi-VN" dirty="0"/>
              <a:t>Tự đo nồng độ cứng của nước </a:t>
            </a:r>
          </a:p>
          <a:p>
            <a:pPr marL="514350" indent="-514350">
              <a:buFont typeface="+mj-lt"/>
              <a:buAutoNum type="arabicPeriod"/>
            </a:pPr>
            <a:r>
              <a:rPr lang="vi-VN" dirty="0"/>
              <a:t>Tự đo độ Ph (optional)</a:t>
            </a:r>
          </a:p>
          <a:p>
            <a:pPr marL="514350" indent="-514350">
              <a:buFont typeface="+mj-lt"/>
              <a:buAutoNum type="arabicPeriod"/>
            </a:pPr>
            <a:r>
              <a:rPr lang="vi-VN" dirty="0"/>
              <a:t>Phao sensor ngắt hệ thống và mở chức năng làm sạch lồng khi phát hiện không đủ lượng nước lọc bên ngoài lồng</a:t>
            </a:r>
          </a:p>
          <a:p>
            <a:pPr marL="514350" indent="-514350">
              <a:buFont typeface="+mj-lt"/>
              <a:buAutoNum type="arabicPeriod"/>
            </a:pPr>
            <a:r>
              <a:rPr lang="vi-VN" dirty="0"/>
              <a:t>Timer chạy theo thời gian đặt </a:t>
            </a:r>
          </a:p>
          <a:p>
            <a:pPr marL="514350" indent="-514350">
              <a:buFont typeface="+mj-lt"/>
              <a:buAutoNum type="arabicPeriod"/>
            </a:pPr>
            <a:r>
              <a:rPr lang="vi-VN" dirty="0"/>
              <a:t>Đặt lịch trình làm sạch lồng (optional)</a:t>
            </a:r>
          </a:p>
          <a:p>
            <a:endParaRPr lang="en-US" dirty="0"/>
          </a:p>
        </p:txBody>
      </p:sp>
    </p:spTree>
    <p:extLst>
      <p:ext uri="{BB962C8B-B14F-4D97-AF65-F5344CB8AC3E}">
        <p14:creationId xmlns:p14="http://schemas.microsoft.com/office/powerpoint/2010/main" val="1512439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319216" y="356887"/>
            <a:ext cx="4623487" cy="3468938"/>
          </a:xfrm>
        </p:spPr>
        <p:txBody>
          <a:bodyPr>
            <a:normAutofit/>
          </a:bodyPr>
          <a:lstStyle/>
          <a:p>
            <a:r>
              <a:rPr lang="vi-VN" dirty="0">
                <a:latin typeface="Montserrat" panose="00000500000000000000" pitchFamily="2" charset="0"/>
              </a:rPr>
              <a:t>Một số hình ảnh thương mại thực tế -</a:t>
            </a:r>
            <a:br>
              <a:rPr lang="vi-VN" dirty="0">
                <a:latin typeface="Montserrat" panose="00000500000000000000" pitchFamily="2" charset="0"/>
              </a:rPr>
            </a:br>
            <a:r>
              <a:rPr lang="vi-VN" dirty="0">
                <a:latin typeface="Montserrat" panose="00000500000000000000" pitchFamily="2" charset="0"/>
              </a:rPr>
              <a:t>tủ điện</a:t>
            </a:r>
            <a:endParaRPr lang="en-US" dirty="0">
              <a:latin typeface="Montserrat" panose="00000500000000000000" pitchFamily="2" charset="0"/>
            </a:endParaRPr>
          </a:p>
        </p:txBody>
      </p:sp>
      <p:pic>
        <p:nvPicPr>
          <p:cNvPr id="6" name="Picture 5">
            <a:extLst>
              <a:ext uri="{FF2B5EF4-FFF2-40B4-BE49-F238E27FC236}">
                <a16:creationId xmlns:a16="http://schemas.microsoft.com/office/drawing/2014/main" id="{87945017-703D-4EC2-8D35-FF26855FC022}"/>
              </a:ext>
            </a:extLst>
          </p:cNvPr>
          <p:cNvPicPr>
            <a:picLocks noChangeAspect="1"/>
          </p:cNvPicPr>
          <p:nvPr/>
        </p:nvPicPr>
        <p:blipFill>
          <a:blip r:embed="rId2"/>
          <a:stretch>
            <a:fillRect/>
          </a:stretch>
        </p:blipFill>
        <p:spPr>
          <a:xfrm>
            <a:off x="5855369" y="120911"/>
            <a:ext cx="4957011" cy="6616177"/>
          </a:xfrm>
          <a:prstGeom prst="rect">
            <a:avLst/>
          </a:prstGeom>
        </p:spPr>
      </p:pic>
    </p:spTree>
    <p:extLst>
      <p:ext uri="{BB962C8B-B14F-4D97-AF65-F5344CB8AC3E}">
        <p14:creationId xmlns:p14="http://schemas.microsoft.com/office/powerpoint/2010/main" val="53765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560174" y="365125"/>
            <a:ext cx="4509132" cy="3468938"/>
          </a:xfrm>
        </p:spPr>
        <p:txBody>
          <a:bodyPr>
            <a:normAutofit/>
          </a:bodyPr>
          <a:lstStyle/>
          <a:p>
            <a:r>
              <a:rPr lang="vi-VN" dirty="0">
                <a:latin typeface="Montserrat" panose="00000500000000000000" pitchFamily="2" charset="0"/>
              </a:rPr>
              <a:t>Một số hình ảnh thương mại thực tế - tủ điện</a:t>
            </a:r>
            <a:endParaRPr lang="en-US" dirty="0">
              <a:latin typeface="Montserrat" panose="00000500000000000000" pitchFamily="2" charset="0"/>
            </a:endParaRPr>
          </a:p>
        </p:txBody>
      </p:sp>
      <p:pic>
        <p:nvPicPr>
          <p:cNvPr id="5" name="Picture 4">
            <a:extLst>
              <a:ext uri="{FF2B5EF4-FFF2-40B4-BE49-F238E27FC236}">
                <a16:creationId xmlns:a16="http://schemas.microsoft.com/office/drawing/2014/main" id="{BD62F157-97E1-44EB-96D1-5A7D115C13AA}"/>
              </a:ext>
            </a:extLst>
          </p:cNvPr>
          <p:cNvPicPr>
            <a:picLocks noChangeAspect="1"/>
          </p:cNvPicPr>
          <p:nvPr/>
        </p:nvPicPr>
        <p:blipFill>
          <a:blip r:embed="rId2"/>
          <a:stretch>
            <a:fillRect/>
          </a:stretch>
        </p:blipFill>
        <p:spPr>
          <a:xfrm>
            <a:off x="6288540" y="0"/>
            <a:ext cx="5903460" cy="6858000"/>
          </a:xfrm>
          <a:prstGeom prst="rect">
            <a:avLst/>
          </a:prstGeom>
        </p:spPr>
      </p:pic>
    </p:spTree>
    <p:extLst>
      <p:ext uri="{BB962C8B-B14F-4D97-AF65-F5344CB8AC3E}">
        <p14:creationId xmlns:p14="http://schemas.microsoft.com/office/powerpoint/2010/main" val="22720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1FC5C1-D542-437D-A87A-1DAFB4A4DB7F}"/>
              </a:ext>
            </a:extLst>
          </p:cNvPr>
          <p:cNvPicPr>
            <a:picLocks noChangeAspect="1"/>
          </p:cNvPicPr>
          <p:nvPr/>
        </p:nvPicPr>
        <p:blipFill>
          <a:blip r:embed="rId2"/>
          <a:stretch>
            <a:fillRect/>
          </a:stretch>
        </p:blipFill>
        <p:spPr>
          <a:xfrm>
            <a:off x="712351" y="2403124"/>
            <a:ext cx="10340660" cy="3659003"/>
          </a:xfrm>
          <a:prstGeom prst="rect">
            <a:avLst/>
          </a:prstGeom>
        </p:spPr>
      </p:pic>
      <p:sp>
        <p:nvSpPr>
          <p:cNvPr id="6" name="Title 1">
            <a:extLst>
              <a:ext uri="{FF2B5EF4-FFF2-40B4-BE49-F238E27FC236}">
                <a16:creationId xmlns:a16="http://schemas.microsoft.com/office/drawing/2014/main" id="{58D0D901-7805-48E0-981B-BBA0B4D1EA5B}"/>
              </a:ext>
            </a:extLst>
          </p:cNvPr>
          <p:cNvSpPr txBox="1">
            <a:spLocks/>
          </p:cNvSpPr>
          <p:nvPr/>
        </p:nvSpPr>
        <p:spPr>
          <a:xfrm>
            <a:off x="0" y="-19886"/>
            <a:ext cx="12192000" cy="245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dirty="0">
                <a:latin typeface="Montserrat" panose="00000500000000000000" pitchFamily="2" charset="0"/>
              </a:rPr>
              <a:t>Một số hình ảnh thương mại</a:t>
            </a:r>
          </a:p>
          <a:p>
            <a:pPr algn="ctr"/>
            <a:r>
              <a:rPr lang="vi-VN" sz="4000" b="1" dirty="0">
                <a:latin typeface="Montserrat" panose="00000500000000000000" pitchFamily="2" charset="0"/>
              </a:rPr>
              <a:t>thực tế - tủ điện</a:t>
            </a:r>
            <a:endParaRPr lang="en-US" sz="4000" b="1" dirty="0">
              <a:latin typeface="Montserrat" panose="00000500000000000000" pitchFamily="2" charset="0"/>
            </a:endParaRPr>
          </a:p>
        </p:txBody>
      </p:sp>
    </p:spTree>
    <p:extLst>
      <p:ext uri="{BB962C8B-B14F-4D97-AF65-F5344CB8AC3E}">
        <p14:creationId xmlns:p14="http://schemas.microsoft.com/office/powerpoint/2010/main" val="425007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0EE4C-EE34-466C-9D14-D4CBC4C13F8D}"/>
              </a:ext>
            </a:extLst>
          </p:cNvPr>
          <p:cNvPicPr>
            <a:picLocks noChangeAspect="1"/>
          </p:cNvPicPr>
          <p:nvPr/>
        </p:nvPicPr>
        <p:blipFill>
          <a:blip r:embed="rId2"/>
          <a:stretch>
            <a:fillRect/>
          </a:stretch>
        </p:blipFill>
        <p:spPr>
          <a:xfrm>
            <a:off x="844216" y="2550990"/>
            <a:ext cx="10118682" cy="3957927"/>
          </a:xfrm>
          <a:prstGeom prst="rect">
            <a:avLst/>
          </a:prstGeom>
        </p:spPr>
      </p:pic>
      <p:sp>
        <p:nvSpPr>
          <p:cNvPr id="6" name="Title 1">
            <a:extLst>
              <a:ext uri="{FF2B5EF4-FFF2-40B4-BE49-F238E27FC236}">
                <a16:creationId xmlns:a16="http://schemas.microsoft.com/office/drawing/2014/main" id="{2F3AADEF-4E77-4559-856C-0447B85E18A4}"/>
              </a:ext>
            </a:extLst>
          </p:cNvPr>
          <p:cNvSpPr txBox="1">
            <a:spLocks/>
          </p:cNvSpPr>
          <p:nvPr/>
        </p:nvSpPr>
        <p:spPr>
          <a:xfrm>
            <a:off x="0" y="-19886"/>
            <a:ext cx="12192000" cy="245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dirty="0">
                <a:latin typeface="Montserrat" panose="00000500000000000000" pitchFamily="2" charset="0"/>
              </a:rPr>
              <a:t>Một số hình ảnh thương mại</a:t>
            </a:r>
          </a:p>
          <a:p>
            <a:pPr algn="ctr"/>
            <a:r>
              <a:rPr lang="vi-VN" sz="4000" b="1" dirty="0">
                <a:latin typeface="Montserrat" panose="00000500000000000000" pitchFamily="2" charset="0"/>
              </a:rPr>
              <a:t>thực tế - tủ điện</a:t>
            </a:r>
            <a:endParaRPr lang="en-US" sz="4000" b="1" dirty="0">
              <a:latin typeface="Montserrat" panose="00000500000000000000" pitchFamily="2" charset="0"/>
            </a:endParaRPr>
          </a:p>
        </p:txBody>
      </p:sp>
    </p:spTree>
    <p:extLst>
      <p:ext uri="{BB962C8B-B14F-4D97-AF65-F5344CB8AC3E}">
        <p14:creationId xmlns:p14="http://schemas.microsoft.com/office/powerpoint/2010/main" val="3377521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03A68A-7572-4B35-AE80-0EC83CB2F93D}"/>
              </a:ext>
            </a:extLst>
          </p:cNvPr>
          <p:cNvPicPr>
            <a:picLocks noChangeAspect="1"/>
          </p:cNvPicPr>
          <p:nvPr/>
        </p:nvPicPr>
        <p:blipFill>
          <a:blip r:embed="rId2"/>
          <a:stretch>
            <a:fillRect/>
          </a:stretch>
        </p:blipFill>
        <p:spPr>
          <a:xfrm>
            <a:off x="597131" y="2185814"/>
            <a:ext cx="10513347" cy="4182902"/>
          </a:xfrm>
          <a:prstGeom prst="rect">
            <a:avLst/>
          </a:prstGeom>
        </p:spPr>
      </p:pic>
      <p:sp>
        <p:nvSpPr>
          <p:cNvPr id="6" name="Title 1">
            <a:extLst>
              <a:ext uri="{FF2B5EF4-FFF2-40B4-BE49-F238E27FC236}">
                <a16:creationId xmlns:a16="http://schemas.microsoft.com/office/drawing/2014/main" id="{91F49DDC-43E9-408F-8E56-DE3DD2178125}"/>
              </a:ext>
            </a:extLst>
          </p:cNvPr>
          <p:cNvSpPr txBox="1">
            <a:spLocks/>
          </p:cNvSpPr>
          <p:nvPr/>
        </p:nvSpPr>
        <p:spPr>
          <a:xfrm>
            <a:off x="0" y="-19886"/>
            <a:ext cx="12192000" cy="24500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dirty="0">
                <a:latin typeface="Montserrat" panose="00000500000000000000" pitchFamily="2" charset="0"/>
              </a:rPr>
              <a:t>Một số hình ảnh thương mại</a:t>
            </a:r>
          </a:p>
          <a:p>
            <a:pPr algn="ctr"/>
            <a:r>
              <a:rPr lang="vi-VN" sz="4000" b="1" dirty="0">
                <a:latin typeface="Montserrat" panose="00000500000000000000" pitchFamily="2" charset="0"/>
              </a:rPr>
              <a:t>thực tế - tủ điện</a:t>
            </a:r>
            <a:endParaRPr lang="en-US" sz="4000" b="1" dirty="0">
              <a:latin typeface="Montserrat" panose="00000500000000000000" pitchFamily="2" charset="0"/>
            </a:endParaRPr>
          </a:p>
        </p:txBody>
      </p:sp>
    </p:spTree>
    <p:extLst>
      <p:ext uri="{BB962C8B-B14F-4D97-AF65-F5344CB8AC3E}">
        <p14:creationId xmlns:p14="http://schemas.microsoft.com/office/powerpoint/2010/main" val="71857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95B2-56CB-48C9-B154-CC071EAB0910}"/>
              </a:ext>
            </a:extLst>
          </p:cNvPr>
          <p:cNvSpPr>
            <a:spLocks noGrp="1"/>
          </p:cNvSpPr>
          <p:nvPr>
            <p:ph type="title"/>
          </p:nvPr>
        </p:nvSpPr>
        <p:spPr>
          <a:xfrm>
            <a:off x="8309810" y="365125"/>
            <a:ext cx="3043989" cy="3356643"/>
          </a:xfrm>
        </p:spPr>
        <p:txBody>
          <a:bodyPr/>
          <a:lstStyle/>
          <a:p>
            <a:r>
              <a:rPr lang="vi-VN" dirty="0">
                <a:latin typeface="Montserrat" panose="00000500000000000000" pitchFamily="2" charset="0"/>
              </a:rPr>
              <a:t>Real life </a:t>
            </a:r>
            <a:r>
              <a:rPr lang="en-US" dirty="0">
                <a:latin typeface="Montserrat" panose="00000500000000000000" pitchFamily="2" charset="0"/>
              </a:rPr>
              <a:t>Ground Rotary drum Filter</a:t>
            </a:r>
          </a:p>
        </p:txBody>
      </p:sp>
      <p:pic>
        <p:nvPicPr>
          <p:cNvPr id="5" name="Content Placeholder 4">
            <a:extLst>
              <a:ext uri="{FF2B5EF4-FFF2-40B4-BE49-F238E27FC236}">
                <a16:creationId xmlns:a16="http://schemas.microsoft.com/office/drawing/2014/main" id="{21AA3C86-E70C-48B1-A55D-95774B08F691}"/>
              </a:ext>
            </a:extLst>
          </p:cNvPr>
          <p:cNvPicPr>
            <a:picLocks noGrp="1" noChangeAspect="1"/>
          </p:cNvPicPr>
          <p:nvPr>
            <p:ph idx="1"/>
          </p:nvPr>
        </p:nvPicPr>
        <p:blipFill>
          <a:blip r:embed="rId2"/>
          <a:stretch>
            <a:fillRect/>
          </a:stretch>
        </p:blipFill>
        <p:spPr>
          <a:xfrm>
            <a:off x="577516" y="247215"/>
            <a:ext cx="7483489" cy="6363570"/>
          </a:xfrm>
        </p:spPr>
      </p:pic>
    </p:spTree>
    <p:extLst>
      <p:ext uri="{BB962C8B-B14F-4D97-AF65-F5344CB8AC3E}">
        <p14:creationId xmlns:p14="http://schemas.microsoft.com/office/powerpoint/2010/main" val="3527926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458562" y="365125"/>
            <a:ext cx="4610743" cy="3468938"/>
          </a:xfrm>
        </p:spPr>
        <p:txBody>
          <a:bodyPr>
            <a:normAutofit/>
          </a:bodyPr>
          <a:lstStyle/>
          <a:p>
            <a:r>
              <a:rPr lang="vi-VN" dirty="0">
                <a:latin typeface="Montserrat" panose="00000500000000000000" pitchFamily="2" charset="0"/>
              </a:rPr>
              <a:t>Một số hình ảnh thương mại thực tế -</a:t>
            </a:r>
            <a:br>
              <a:rPr lang="vi-VN" dirty="0">
                <a:latin typeface="Montserrat" panose="00000500000000000000" pitchFamily="2" charset="0"/>
              </a:rPr>
            </a:br>
            <a:r>
              <a:rPr lang="vi-VN" dirty="0">
                <a:latin typeface="Montserrat" panose="00000500000000000000" pitchFamily="2" charset="0"/>
              </a:rPr>
              <a:t>tủ điện</a:t>
            </a:r>
            <a:endParaRPr lang="en-US" dirty="0">
              <a:latin typeface="Montserrat" panose="00000500000000000000" pitchFamily="2" charset="0"/>
            </a:endParaRPr>
          </a:p>
        </p:txBody>
      </p:sp>
      <p:pic>
        <p:nvPicPr>
          <p:cNvPr id="5" name="Picture 4">
            <a:extLst>
              <a:ext uri="{FF2B5EF4-FFF2-40B4-BE49-F238E27FC236}">
                <a16:creationId xmlns:a16="http://schemas.microsoft.com/office/drawing/2014/main" id="{E636A170-8AA1-4227-A5D2-42CF934C44C9}"/>
              </a:ext>
            </a:extLst>
          </p:cNvPr>
          <p:cNvPicPr>
            <a:picLocks noChangeAspect="1"/>
          </p:cNvPicPr>
          <p:nvPr/>
        </p:nvPicPr>
        <p:blipFill>
          <a:blip r:embed="rId2"/>
          <a:stretch>
            <a:fillRect/>
          </a:stretch>
        </p:blipFill>
        <p:spPr>
          <a:xfrm>
            <a:off x="5924228" y="365125"/>
            <a:ext cx="4610743" cy="6154009"/>
          </a:xfrm>
          <a:prstGeom prst="rect">
            <a:avLst/>
          </a:prstGeom>
        </p:spPr>
      </p:pic>
    </p:spTree>
    <p:extLst>
      <p:ext uri="{BB962C8B-B14F-4D97-AF65-F5344CB8AC3E}">
        <p14:creationId xmlns:p14="http://schemas.microsoft.com/office/powerpoint/2010/main" val="412890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527222" y="365125"/>
            <a:ext cx="4542083" cy="3468938"/>
          </a:xfrm>
        </p:spPr>
        <p:txBody>
          <a:bodyPr>
            <a:normAutofit/>
          </a:bodyPr>
          <a:lstStyle/>
          <a:p>
            <a:r>
              <a:rPr lang="vi-VN" dirty="0">
                <a:latin typeface="Montserrat" panose="00000500000000000000" pitchFamily="2" charset="0"/>
              </a:rPr>
              <a:t>Một số hình ảnh thương mại thực tế</a:t>
            </a:r>
            <a:endParaRPr lang="en-US" dirty="0">
              <a:latin typeface="Montserrat" panose="00000500000000000000" pitchFamily="2" charset="0"/>
            </a:endParaRPr>
          </a:p>
        </p:txBody>
      </p:sp>
      <p:pic>
        <p:nvPicPr>
          <p:cNvPr id="5" name="Content Placeholder 4">
            <a:extLst>
              <a:ext uri="{FF2B5EF4-FFF2-40B4-BE49-F238E27FC236}">
                <a16:creationId xmlns:a16="http://schemas.microsoft.com/office/drawing/2014/main" id="{C3D93A78-6370-4F79-96B9-EDF94EF0CE49}"/>
              </a:ext>
            </a:extLst>
          </p:cNvPr>
          <p:cNvPicPr>
            <a:picLocks noGrp="1" noChangeAspect="1"/>
          </p:cNvPicPr>
          <p:nvPr>
            <p:ph idx="1"/>
          </p:nvPr>
        </p:nvPicPr>
        <p:blipFill>
          <a:blip r:embed="rId2"/>
          <a:stretch>
            <a:fillRect/>
          </a:stretch>
        </p:blipFill>
        <p:spPr>
          <a:xfrm>
            <a:off x="5843604" y="208631"/>
            <a:ext cx="6348396" cy="6440738"/>
          </a:xfrm>
        </p:spPr>
      </p:pic>
    </p:spTree>
    <p:extLst>
      <p:ext uri="{BB962C8B-B14F-4D97-AF65-F5344CB8AC3E}">
        <p14:creationId xmlns:p14="http://schemas.microsoft.com/office/powerpoint/2010/main" val="378060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420130" y="365125"/>
            <a:ext cx="4591510" cy="3468938"/>
          </a:xfrm>
        </p:spPr>
        <p:txBody>
          <a:bodyPr>
            <a:normAutofit/>
          </a:bodyPr>
          <a:lstStyle/>
          <a:p>
            <a:r>
              <a:rPr lang="vi-VN" dirty="0">
                <a:latin typeface="Montserrat" panose="00000500000000000000" pitchFamily="2" charset="0"/>
              </a:rPr>
              <a:t>Một số hình ảnh thương mại thực tế - khung</a:t>
            </a:r>
            <a:endParaRPr lang="en-US" dirty="0">
              <a:latin typeface="Montserrat" panose="00000500000000000000" pitchFamily="2" charset="0"/>
            </a:endParaRPr>
          </a:p>
        </p:txBody>
      </p:sp>
      <p:pic>
        <p:nvPicPr>
          <p:cNvPr id="7" name="Picture 6">
            <a:extLst>
              <a:ext uri="{FF2B5EF4-FFF2-40B4-BE49-F238E27FC236}">
                <a16:creationId xmlns:a16="http://schemas.microsoft.com/office/drawing/2014/main" id="{DF282405-9600-4082-BB4B-B5901EBF4871}"/>
              </a:ext>
            </a:extLst>
          </p:cNvPr>
          <p:cNvPicPr>
            <a:picLocks noChangeAspect="1"/>
          </p:cNvPicPr>
          <p:nvPr/>
        </p:nvPicPr>
        <p:blipFill>
          <a:blip r:embed="rId2"/>
          <a:stretch>
            <a:fillRect/>
          </a:stretch>
        </p:blipFill>
        <p:spPr>
          <a:xfrm>
            <a:off x="5069305" y="365125"/>
            <a:ext cx="6128084" cy="6201286"/>
          </a:xfrm>
          <a:prstGeom prst="rect">
            <a:avLst/>
          </a:prstGeom>
        </p:spPr>
      </p:pic>
    </p:spTree>
    <p:extLst>
      <p:ext uri="{BB962C8B-B14F-4D97-AF65-F5344CB8AC3E}">
        <p14:creationId xmlns:p14="http://schemas.microsoft.com/office/powerpoint/2010/main" val="423829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378942" y="365125"/>
            <a:ext cx="4698602" cy="3468938"/>
          </a:xfrm>
        </p:spPr>
        <p:txBody>
          <a:bodyPr>
            <a:normAutofit/>
          </a:bodyPr>
          <a:lstStyle/>
          <a:p>
            <a:r>
              <a:rPr lang="vi-VN" dirty="0">
                <a:latin typeface="Montserrat" panose="00000500000000000000" pitchFamily="2" charset="0"/>
              </a:rPr>
              <a:t>Một số hình ảnh thương mại thực tế - khung</a:t>
            </a:r>
            <a:endParaRPr lang="en-US" dirty="0">
              <a:latin typeface="Montserrat" panose="00000500000000000000" pitchFamily="2" charset="0"/>
            </a:endParaRPr>
          </a:p>
        </p:txBody>
      </p:sp>
      <p:pic>
        <p:nvPicPr>
          <p:cNvPr id="4" name="Picture 3">
            <a:extLst>
              <a:ext uri="{FF2B5EF4-FFF2-40B4-BE49-F238E27FC236}">
                <a16:creationId xmlns:a16="http://schemas.microsoft.com/office/drawing/2014/main" id="{712617FD-3D99-46C2-A635-F3178BBD8ACC}"/>
              </a:ext>
            </a:extLst>
          </p:cNvPr>
          <p:cNvPicPr>
            <a:picLocks noChangeAspect="1"/>
          </p:cNvPicPr>
          <p:nvPr/>
        </p:nvPicPr>
        <p:blipFill>
          <a:blip r:embed="rId2"/>
          <a:stretch>
            <a:fillRect/>
          </a:stretch>
        </p:blipFill>
        <p:spPr>
          <a:xfrm>
            <a:off x="4877675" y="462708"/>
            <a:ext cx="5420481" cy="6030167"/>
          </a:xfrm>
          <a:prstGeom prst="rect">
            <a:avLst/>
          </a:prstGeom>
        </p:spPr>
      </p:pic>
    </p:spTree>
    <p:extLst>
      <p:ext uri="{BB962C8B-B14F-4D97-AF65-F5344CB8AC3E}">
        <p14:creationId xmlns:p14="http://schemas.microsoft.com/office/powerpoint/2010/main" val="390691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204759" y="1837361"/>
            <a:ext cx="5668820" cy="3468938"/>
          </a:xfrm>
        </p:spPr>
        <p:txBody>
          <a:bodyPr>
            <a:normAutofit/>
          </a:bodyPr>
          <a:lstStyle/>
          <a:p>
            <a:r>
              <a:rPr lang="vi-VN" dirty="0">
                <a:latin typeface="Montserrat" panose="00000500000000000000" pitchFamily="2" charset="0"/>
              </a:rPr>
              <a:t>Một số hình ảnh thương mại thực tế - bánh răng đỡ khung/quay khung</a:t>
            </a:r>
            <a:endParaRPr lang="en-US" dirty="0">
              <a:latin typeface="Montserrat" panose="00000500000000000000" pitchFamily="2" charset="0"/>
            </a:endParaRPr>
          </a:p>
        </p:txBody>
      </p:sp>
      <p:pic>
        <p:nvPicPr>
          <p:cNvPr id="5" name="Picture 4">
            <a:extLst>
              <a:ext uri="{FF2B5EF4-FFF2-40B4-BE49-F238E27FC236}">
                <a16:creationId xmlns:a16="http://schemas.microsoft.com/office/drawing/2014/main" id="{F841B883-510A-4C21-AAFD-4E8EC3001C52}"/>
              </a:ext>
            </a:extLst>
          </p:cNvPr>
          <p:cNvPicPr>
            <a:picLocks noChangeAspect="1"/>
          </p:cNvPicPr>
          <p:nvPr/>
        </p:nvPicPr>
        <p:blipFill>
          <a:blip r:embed="rId2"/>
          <a:stretch>
            <a:fillRect/>
          </a:stretch>
        </p:blipFill>
        <p:spPr>
          <a:xfrm>
            <a:off x="6096000" y="1837361"/>
            <a:ext cx="5965382" cy="3199426"/>
          </a:xfrm>
          <a:prstGeom prst="rect">
            <a:avLst/>
          </a:prstGeom>
        </p:spPr>
      </p:pic>
    </p:spTree>
    <p:extLst>
      <p:ext uri="{BB962C8B-B14F-4D97-AF65-F5344CB8AC3E}">
        <p14:creationId xmlns:p14="http://schemas.microsoft.com/office/powerpoint/2010/main" val="153257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838200" y="365125"/>
            <a:ext cx="4231105" cy="3468938"/>
          </a:xfrm>
        </p:spPr>
        <p:txBody>
          <a:bodyPr>
            <a:normAutofit/>
          </a:bodyPr>
          <a:lstStyle/>
          <a:p>
            <a:r>
              <a:rPr lang="vi-VN" dirty="0">
                <a:latin typeface="Montserrat" panose="00000500000000000000" pitchFamily="2" charset="0"/>
              </a:rPr>
              <a:t>Một số hình ảnh thương mại thực tế - ngăn lắng nước bẩn</a:t>
            </a:r>
            <a:endParaRPr lang="en-US" dirty="0">
              <a:latin typeface="Montserrat" panose="00000500000000000000" pitchFamily="2" charset="0"/>
            </a:endParaRPr>
          </a:p>
        </p:txBody>
      </p:sp>
      <p:pic>
        <p:nvPicPr>
          <p:cNvPr id="9" name="Picture 8">
            <a:extLst>
              <a:ext uri="{FF2B5EF4-FFF2-40B4-BE49-F238E27FC236}">
                <a16:creationId xmlns:a16="http://schemas.microsoft.com/office/drawing/2014/main" id="{23DD930B-0BDD-466C-8EDD-E838664A4ADD}"/>
              </a:ext>
            </a:extLst>
          </p:cNvPr>
          <p:cNvPicPr>
            <a:picLocks noChangeAspect="1"/>
          </p:cNvPicPr>
          <p:nvPr/>
        </p:nvPicPr>
        <p:blipFill>
          <a:blip r:embed="rId2"/>
          <a:stretch>
            <a:fillRect/>
          </a:stretch>
        </p:blipFill>
        <p:spPr>
          <a:xfrm>
            <a:off x="5847028" y="365125"/>
            <a:ext cx="5125771" cy="6289748"/>
          </a:xfrm>
          <a:prstGeom prst="rect">
            <a:avLst/>
          </a:prstGeom>
        </p:spPr>
      </p:pic>
    </p:spTree>
    <p:extLst>
      <p:ext uri="{BB962C8B-B14F-4D97-AF65-F5344CB8AC3E}">
        <p14:creationId xmlns:p14="http://schemas.microsoft.com/office/powerpoint/2010/main" val="2948477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838200" y="365125"/>
            <a:ext cx="4231105" cy="3468938"/>
          </a:xfrm>
        </p:spPr>
        <p:txBody>
          <a:bodyPr>
            <a:normAutofit/>
          </a:bodyPr>
          <a:lstStyle/>
          <a:p>
            <a:r>
              <a:rPr lang="vi-VN" dirty="0">
                <a:latin typeface="Montserrat" panose="00000500000000000000" pitchFamily="2" charset="0"/>
              </a:rPr>
              <a:t>Một số hình ảnh thương mại thực tế - chất liệu bánh răng</a:t>
            </a:r>
            <a:endParaRPr lang="en-US" dirty="0">
              <a:latin typeface="Montserrat" panose="00000500000000000000" pitchFamily="2" charset="0"/>
            </a:endParaRPr>
          </a:p>
        </p:txBody>
      </p:sp>
      <p:pic>
        <p:nvPicPr>
          <p:cNvPr id="4" name="Picture 3">
            <a:extLst>
              <a:ext uri="{FF2B5EF4-FFF2-40B4-BE49-F238E27FC236}">
                <a16:creationId xmlns:a16="http://schemas.microsoft.com/office/drawing/2014/main" id="{DB683F11-5A81-4511-8C5D-3C2192606E66}"/>
              </a:ext>
            </a:extLst>
          </p:cNvPr>
          <p:cNvPicPr>
            <a:picLocks noChangeAspect="1"/>
          </p:cNvPicPr>
          <p:nvPr/>
        </p:nvPicPr>
        <p:blipFill>
          <a:blip r:embed="rId2"/>
          <a:stretch>
            <a:fillRect/>
          </a:stretch>
        </p:blipFill>
        <p:spPr>
          <a:xfrm>
            <a:off x="5776516" y="1045382"/>
            <a:ext cx="5715001" cy="1811548"/>
          </a:xfrm>
          <a:prstGeom prst="rect">
            <a:avLst/>
          </a:prstGeom>
        </p:spPr>
      </p:pic>
      <p:pic>
        <p:nvPicPr>
          <p:cNvPr id="6" name="Picture 5">
            <a:extLst>
              <a:ext uri="{FF2B5EF4-FFF2-40B4-BE49-F238E27FC236}">
                <a16:creationId xmlns:a16="http://schemas.microsoft.com/office/drawing/2014/main" id="{482ABDCC-11F9-4AEE-8C3B-4EDAEBF9E43E}"/>
              </a:ext>
            </a:extLst>
          </p:cNvPr>
          <p:cNvPicPr>
            <a:picLocks noChangeAspect="1"/>
          </p:cNvPicPr>
          <p:nvPr/>
        </p:nvPicPr>
        <p:blipFill>
          <a:blip r:embed="rId3"/>
          <a:stretch>
            <a:fillRect/>
          </a:stretch>
        </p:blipFill>
        <p:spPr>
          <a:xfrm>
            <a:off x="5776518" y="3030314"/>
            <a:ext cx="5715000" cy="2782304"/>
          </a:xfrm>
          <a:prstGeom prst="rect">
            <a:avLst/>
          </a:prstGeom>
        </p:spPr>
      </p:pic>
      <p:pic>
        <p:nvPicPr>
          <p:cNvPr id="8" name="Picture 7">
            <a:extLst>
              <a:ext uri="{FF2B5EF4-FFF2-40B4-BE49-F238E27FC236}">
                <a16:creationId xmlns:a16="http://schemas.microsoft.com/office/drawing/2014/main" id="{2AEEFD7C-F911-4A4B-9BAD-DD02B217EB4C}"/>
              </a:ext>
            </a:extLst>
          </p:cNvPr>
          <p:cNvPicPr>
            <a:picLocks noChangeAspect="1"/>
          </p:cNvPicPr>
          <p:nvPr/>
        </p:nvPicPr>
        <p:blipFill>
          <a:blip r:embed="rId4"/>
          <a:stretch>
            <a:fillRect/>
          </a:stretch>
        </p:blipFill>
        <p:spPr>
          <a:xfrm>
            <a:off x="332886" y="4187018"/>
            <a:ext cx="5241732" cy="1625600"/>
          </a:xfrm>
          <a:prstGeom prst="rect">
            <a:avLst/>
          </a:prstGeom>
        </p:spPr>
      </p:pic>
    </p:spTree>
    <p:extLst>
      <p:ext uri="{BB962C8B-B14F-4D97-AF65-F5344CB8AC3E}">
        <p14:creationId xmlns:p14="http://schemas.microsoft.com/office/powerpoint/2010/main" val="688126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838200" y="365125"/>
            <a:ext cx="4231105" cy="3468938"/>
          </a:xfrm>
        </p:spPr>
        <p:txBody>
          <a:bodyPr>
            <a:normAutofit/>
          </a:bodyPr>
          <a:lstStyle/>
          <a:p>
            <a:r>
              <a:rPr lang="vi-VN" dirty="0">
                <a:latin typeface="Montserrat" panose="00000500000000000000" pitchFamily="2" charset="0"/>
              </a:rPr>
              <a:t>Một số hình ảnh thương mại thực tế - thông số</a:t>
            </a:r>
            <a:endParaRPr lang="en-US" dirty="0">
              <a:latin typeface="Montserrat" panose="00000500000000000000" pitchFamily="2" charset="0"/>
            </a:endParaRPr>
          </a:p>
        </p:txBody>
      </p:sp>
      <p:pic>
        <p:nvPicPr>
          <p:cNvPr id="7" name="Picture 6">
            <a:extLst>
              <a:ext uri="{FF2B5EF4-FFF2-40B4-BE49-F238E27FC236}">
                <a16:creationId xmlns:a16="http://schemas.microsoft.com/office/drawing/2014/main" id="{2FFD04AE-B1D0-4EFE-BB56-7BB3B6AABB6F}"/>
              </a:ext>
            </a:extLst>
          </p:cNvPr>
          <p:cNvPicPr>
            <a:picLocks noChangeAspect="1"/>
          </p:cNvPicPr>
          <p:nvPr/>
        </p:nvPicPr>
        <p:blipFill>
          <a:blip r:embed="rId2"/>
          <a:stretch>
            <a:fillRect/>
          </a:stretch>
        </p:blipFill>
        <p:spPr>
          <a:xfrm>
            <a:off x="6096000" y="124016"/>
            <a:ext cx="4231106" cy="6609968"/>
          </a:xfrm>
          <a:prstGeom prst="rect">
            <a:avLst/>
          </a:prstGeom>
        </p:spPr>
      </p:pic>
    </p:spTree>
    <p:extLst>
      <p:ext uri="{BB962C8B-B14F-4D97-AF65-F5344CB8AC3E}">
        <p14:creationId xmlns:p14="http://schemas.microsoft.com/office/powerpoint/2010/main" val="197924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838200" y="365125"/>
            <a:ext cx="4231105" cy="3468938"/>
          </a:xfrm>
        </p:spPr>
        <p:txBody>
          <a:bodyPr>
            <a:normAutofit/>
          </a:bodyPr>
          <a:lstStyle/>
          <a:p>
            <a:r>
              <a:rPr lang="vi-VN" dirty="0">
                <a:latin typeface="Montserrat" panose="00000500000000000000" pitchFamily="2" charset="0"/>
              </a:rPr>
              <a:t>Một số hình ảnh thương mại thực tế - lồng drum</a:t>
            </a:r>
            <a:endParaRPr lang="en-US" dirty="0">
              <a:latin typeface="Montserrat" panose="00000500000000000000" pitchFamily="2" charset="0"/>
            </a:endParaRPr>
          </a:p>
        </p:txBody>
      </p:sp>
      <p:pic>
        <p:nvPicPr>
          <p:cNvPr id="4" name="Picture 3">
            <a:extLst>
              <a:ext uri="{FF2B5EF4-FFF2-40B4-BE49-F238E27FC236}">
                <a16:creationId xmlns:a16="http://schemas.microsoft.com/office/drawing/2014/main" id="{DC0540F0-C8C4-4424-9939-DD77FC227F6E}"/>
              </a:ext>
            </a:extLst>
          </p:cNvPr>
          <p:cNvPicPr>
            <a:picLocks noChangeAspect="1"/>
          </p:cNvPicPr>
          <p:nvPr/>
        </p:nvPicPr>
        <p:blipFill>
          <a:blip r:embed="rId2"/>
          <a:stretch>
            <a:fillRect/>
          </a:stretch>
        </p:blipFill>
        <p:spPr>
          <a:xfrm>
            <a:off x="5910753" y="0"/>
            <a:ext cx="5693608" cy="6858000"/>
          </a:xfrm>
          <a:prstGeom prst="rect">
            <a:avLst/>
          </a:prstGeom>
        </p:spPr>
      </p:pic>
    </p:spTree>
    <p:extLst>
      <p:ext uri="{BB962C8B-B14F-4D97-AF65-F5344CB8AC3E}">
        <p14:creationId xmlns:p14="http://schemas.microsoft.com/office/powerpoint/2010/main" val="354634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7692-E94B-4BBC-A025-49F6451B1D60}"/>
              </a:ext>
            </a:extLst>
          </p:cNvPr>
          <p:cNvSpPr>
            <a:spLocks noGrp="1"/>
          </p:cNvSpPr>
          <p:nvPr>
            <p:ph type="title"/>
          </p:nvPr>
        </p:nvSpPr>
        <p:spPr>
          <a:xfrm>
            <a:off x="838200" y="365125"/>
            <a:ext cx="4664676" cy="3468938"/>
          </a:xfrm>
        </p:spPr>
        <p:txBody>
          <a:bodyPr>
            <a:normAutofit/>
          </a:bodyPr>
          <a:lstStyle/>
          <a:p>
            <a:r>
              <a:rPr lang="vi-VN" dirty="0">
                <a:latin typeface="Montserrat" panose="00000500000000000000" pitchFamily="2" charset="0"/>
              </a:rPr>
              <a:t>Một số hình ảnh thương mại thực tế - phao cảm biến</a:t>
            </a:r>
            <a:endParaRPr lang="en-US" dirty="0">
              <a:latin typeface="Montserrat" panose="00000500000000000000" pitchFamily="2" charset="0"/>
            </a:endParaRPr>
          </a:p>
        </p:txBody>
      </p:sp>
      <p:pic>
        <p:nvPicPr>
          <p:cNvPr id="4" name="Picture 3">
            <a:extLst>
              <a:ext uri="{FF2B5EF4-FFF2-40B4-BE49-F238E27FC236}">
                <a16:creationId xmlns:a16="http://schemas.microsoft.com/office/drawing/2014/main" id="{A31E230F-9D8A-44CA-B703-2237A2753E19}"/>
              </a:ext>
            </a:extLst>
          </p:cNvPr>
          <p:cNvPicPr>
            <a:picLocks noChangeAspect="1"/>
          </p:cNvPicPr>
          <p:nvPr/>
        </p:nvPicPr>
        <p:blipFill>
          <a:blip r:embed="rId2"/>
          <a:stretch>
            <a:fillRect/>
          </a:stretch>
        </p:blipFill>
        <p:spPr>
          <a:xfrm>
            <a:off x="6389915" y="250134"/>
            <a:ext cx="5096871" cy="6357732"/>
          </a:xfrm>
          <a:prstGeom prst="rect">
            <a:avLst/>
          </a:prstGeom>
        </p:spPr>
      </p:pic>
    </p:spTree>
    <p:extLst>
      <p:ext uri="{BB962C8B-B14F-4D97-AF65-F5344CB8AC3E}">
        <p14:creationId xmlns:p14="http://schemas.microsoft.com/office/powerpoint/2010/main" val="266703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FC2910-EE60-4FCB-8B15-AA0E2A40C61E}"/>
              </a:ext>
            </a:extLst>
          </p:cNvPr>
          <p:cNvPicPr>
            <a:picLocks noGrp="1" noChangeAspect="1"/>
          </p:cNvPicPr>
          <p:nvPr>
            <p:ph idx="1"/>
          </p:nvPr>
        </p:nvPicPr>
        <p:blipFill>
          <a:blip r:embed="rId2"/>
          <a:stretch>
            <a:fillRect/>
          </a:stretch>
        </p:blipFill>
        <p:spPr>
          <a:xfrm>
            <a:off x="352482" y="670593"/>
            <a:ext cx="7910860" cy="5232902"/>
          </a:xfrm>
        </p:spPr>
      </p:pic>
      <p:sp>
        <p:nvSpPr>
          <p:cNvPr id="6" name="Title 1">
            <a:extLst>
              <a:ext uri="{FF2B5EF4-FFF2-40B4-BE49-F238E27FC236}">
                <a16:creationId xmlns:a16="http://schemas.microsoft.com/office/drawing/2014/main" id="{8091C75F-41AB-41A6-890B-0E29C0672EA6}"/>
              </a:ext>
            </a:extLst>
          </p:cNvPr>
          <p:cNvSpPr txBox="1">
            <a:spLocks/>
          </p:cNvSpPr>
          <p:nvPr/>
        </p:nvSpPr>
        <p:spPr>
          <a:xfrm>
            <a:off x="8309810" y="365125"/>
            <a:ext cx="3043989" cy="33566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latin typeface="Montserrat" panose="00000500000000000000" pitchFamily="2" charset="0"/>
              </a:rPr>
              <a:t>Real life </a:t>
            </a:r>
            <a:r>
              <a:rPr lang="en-US" dirty="0">
                <a:latin typeface="Montserrat" panose="00000500000000000000" pitchFamily="2" charset="0"/>
              </a:rPr>
              <a:t>Ground Rotary drum Filter</a:t>
            </a:r>
          </a:p>
        </p:txBody>
      </p:sp>
    </p:spTree>
    <p:extLst>
      <p:ext uri="{BB962C8B-B14F-4D97-AF65-F5344CB8AC3E}">
        <p14:creationId xmlns:p14="http://schemas.microsoft.com/office/powerpoint/2010/main" val="214282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Ỹ THUẬT LẮP ĐẶT DRUM FILTER - LỌC TRỐNG CHO HỒ CÁ KOI">
            <a:extLst>
              <a:ext uri="{FF2B5EF4-FFF2-40B4-BE49-F238E27FC236}">
                <a16:creationId xmlns:a16="http://schemas.microsoft.com/office/drawing/2014/main" id="{250CE0B9-9A18-483C-BAE3-193804F82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273" y="67056"/>
            <a:ext cx="8935453" cy="679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8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77AE1-C79E-4A68-8D83-BCC2C7B8635F}"/>
              </a:ext>
            </a:extLst>
          </p:cNvPr>
          <p:cNvSpPr>
            <a:spLocks noGrp="1"/>
          </p:cNvSpPr>
          <p:nvPr>
            <p:ph type="title"/>
          </p:nvPr>
        </p:nvSpPr>
        <p:spPr/>
        <p:txBody>
          <a:bodyPr/>
          <a:lstStyle/>
          <a:p>
            <a:r>
              <a:rPr lang="en-US" b="1" i="0" dirty="0">
                <a:solidFill>
                  <a:srgbClr val="222222"/>
                </a:solidFill>
                <a:effectLst/>
                <a:latin typeface="Montserrat" panose="020B0604020202020204" pitchFamily="2" charset="0"/>
              </a:rPr>
              <a:t>Drum Filter (</a:t>
            </a:r>
            <a:r>
              <a:rPr lang="en-US" b="1" i="0" dirty="0" err="1">
                <a:solidFill>
                  <a:srgbClr val="222222"/>
                </a:solidFill>
                <a:effectLst/>
                <a:latin typeface="Montserrat" panose="020B0604020202020204" pitchFamily="2" charset="0"/>
              </a:rPr>
              <a:t>lọc</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trống</a:t>
            </a:r>
            <a:r>
              <a:rPr lang="en-US" b="1" i="0" dirty="0">
                <a:solidFill>
                  <a:srgbClr val="222222"/>
                </a:solidFill>
                <a:effectLst/>
                <a:latin typeface="Montserrat" panose="020B0604020202020204" pitchFamily="2" charset="0"/>
              </a:rPr>
              <a:t>) cũng </a:t>
            </a:r>
            <a:r>
              <a:rPr lang="en-US" b="1" i="0" dirty="0" err="1">
                <a:solidFill>
                  <a:srgbClr val="222222"/>
                </a:solidFill>
                <a:effectLst/>
                <a:latin typeface="Montserrat" panose="020B0604020202020204" pitchFamily="2" charset="0"/>
              </a:rPr>
              <a:t>chỉ</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là</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một</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ngăn</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lắng</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lọc</a:t>
            </a:r>
            <a:r>
              <a:rPr lang="en-US" b="1" i="0" dirty="0">
                <a:solidFill>
                  <a:srgbClr val="222222"/>
                </a:solidFill>
                <a:effectLst/>
                <a:latin typeface="Montserrat" panose="020B0604020202020204" pitchFamily="2" charset="0"/>
              </a:rPr>
              <a:t>. </a:t>
            </a:r>
            <a:endParaRPr lang="en-US" b="1" dirty="0"/>
          </a:p>
        </p:txBody>
      </p:sp>
      <p:sp>
        <p:nvSpPr>
          <p:cNvPr id="3" name="Content Placeholder 2">
            <a:extLst>
              <a:ext uri="{FF2B5EF4-FFF2-40B4-BE49-F238E27FC236}">
                <a16:creationId xmlns:a16="http://schemas.microsoft.com/office/drawing/2014/main" id="{40642D5E-A64A-4FF9-9A3B-9B85AD1F626F}"/>
              </a:ext>
            </a:extLst>
          </p:cNvPr>
          <p:cNvSpPr>
            <a:spLocks noGrp="1"/>
          </p:cNvSpPr>
          <p:nvPr>
            <p:ph idx="1"/>
          </p:nvPr>
        </p:nvSpPr>
        <p:spPr/>
        <p:txBody>
          <a:bodyPr/>
          <a:lstStyle/>
          <a:p>
            <a:r>
              <a:rPr lang="vi-VN" b="0" i="0" dirty="0">
                <a:solidFill>
                  <a:srgbClr val="222222"/>
                </a:solidFill>
                <a:effectLst/>
                <a:latin typeface="Montserrat" panose="00000500000000000000" pitchFamily="2" charset="0"/>
              </a:rPr>
              <a:t>Nó gồm có đường INLET như hình bên dưới mũi tên vào là hệ đường ống thu gom nước từ hồ cá Koi về. Hút đáy và hút mặt của hồ cá Koi sẽ vào Drum filter qua đường INLET này. Số lượng bao nhiêu nước vào Drum tức là lượng nước tuần hoàn qua bơm (công suất bơm) từ ngăn bơm của hồ lọc trả về hồ chính sẽ là công suất lọc của Drum. Ví dụ một hồ tuần hoàn nước 60 khối/giờ (tổng công suất bơm) thì INLET của Drum filter thông thường là 4 ống phi 114.</a:t>
            </a:r>
            <a:endParaRPr lang="en-US" dirty="0"/>
          </a:p>
        </p:txBody>
      </p:sp>
    </p:spTree>
    <p:extLst>
      <p:ext uri="{BB962C8B-B14F-4D97-AF65-F5344CB8AC3E}">
        <p14:creationId xmlns:p14="http://schemas.microsoft.com/office/powerpoint/2010/main" val="429393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AB40-C8BB-4C58-9CD8-04391FF05026}"/>
              </a:ext>
            </a:extLst>
          </p:cNvPr>
          <p:cNvSpPr>
            <a:spLocks noGrp="1"/>
          </p:cNvSpPr>
          <p:nvPr>
            <p:ph type="title"/>
          </p:nvPr>
        </p:nvSpPr>
        <p:spPr/>
        <p:txBody>
          <a:bodyPr/>
          <a:lstStyle/>
          <a:p>
            <a:r>
              <a:rPr lang="en-US" b="1" i="0" dirty="0">
                <a:solidFill>
                  <a:srgbClr val="222222"/>
                </a:solidFill>
                <a:effectLst/>
                <a:latin typeface="Montserrat" panose="020B0604020202020204" pitchFamily="2" charset="0"/>
              </a:rPr>
              <a:t>Drum Filter (</a:t>
            </a:r>
            <a:r>
              <a:rPr lang="en-US" b="1" i="0" dirty="0" err="1">
                <a:solidFill>
                  <a:srgbClr val="222222"/>
                </a:solidFill>
                <a:effectLst/>
                <a:latin typeface="Montserrat" panose="020B0604020202020204" pitchFamily="2" charset="0"/>
              </a:rPr>
              <a:t>lọc</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trống</a:t>
            </a:r>
            <a:r>
              <a:rPr lang="en-US" b="1" i="0" dirty="0">
                <a:solidFill>
                  <a:srgbClr val="222222"/>
                </a:solidFill>
                <a:effectLst/>
                <a:latin typeface="Montserrat" panose="020B0604020202020204" pitchFamily="2" charset="0"/>
              </a:rPr>
              <a:t>) cũng </a:t>
            </a:r>
            <a:r>
              <a:rPr lang="en-US" b="1" i="0" dirty="0" err="1">
                <a:solidFill>
                  <a:srgbClr val="222222"/>
                </a:solidFill>
                <a:effectLst/>
                <a:latin typeface="Montserrat" panose="020B0604020202020204" pitchFamily="2" charset="0"/>
              </a:rPr>
              <a:t>chỉ</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là</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một</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ngăn</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lắng</a:t>
            </a:r>
            <a:r>
              <a:rPr lang="en-US" b="1" i="0" dirty="0">
                <a:solidFill>
                  <a:srgbClr val="222222"/>
                </a:solidFill>
                <a:effectLst/>
                <a:latin typeface="Montserrat" panose="020B0604020202020204" pitchFamily="2" charset="0"/>
              </a:rPr>
              <a:t> </a:t>
            </a:r>
            <a:r>
              <a:rPr lang="en-US" b="1" i="0" dirty="0" err="1">
                <a:solidFill>
                  <a:srgbClr val="222222"/>
                </a:solidFill>
                <a:effectLst/>
                <a:latin typeface="Montserrat" panose="020B0604020202020204" pitchFamily="2" charset="0"/>
              </a:rPr>
              <a:t>lọc</a:t>
            </a:r>
            <a:r>
              <a:rPr lang="en-US" b="1" i="0" dirty="0">
                <a:solidFill>
                  <a:srgbClr val="222222"/>
                </a:solidFill>
                <a:effectLst/>
                <a:latin typeface="Montserrat" panose="020B0604020202020204" pitchFamily="2" charset="0"/>
              </a:rPr>
              <a:t>. </a:t>
            </a:r>
            <a:endParaRPr lang="en-US" b="1" dirty="0"/>
          </a:p>
        </p:txBody>
      </p:sp>
      <p:sp>
        <p:nvSpPr>
          <p:cNvPr id="3" name="Content Placeholder 2">
            <a:extLst>
              <a:ext uri="{FF2B5EF4-FFF2-40B4-BE49-F238E27FC236}">
                <a16:creationId xmlns:a16="http://schemas.microsoft.com/office/drawing/2014/main" id="{E4A82B06-FD7E-4EF4-A1B0-D583D7BDC132}"/>
              </a:ext>
            </a:extLst>
          </p:cNvPr>
          <p:cNvSpPr>
            <a:spLocks noGrp="1"/>
          </p:cNvSpPr>
          <p:nvPr>
            <p:ph idx="1"/>
          </p:nvPr>
        </p:nvSpPr>
        <p:spPr>
          <a:xfrm>
            <a:off x="838200" y="1998619"/>
            <a:ext cx="10515600" cy="4351338"/>
          </a:xfrm>
        </p:spPr>
        <p:txBody>
          <a:bodyPr/>
          <a:lstStyle/>
          <a:p>
            <a:r>
              <a:rPr lang="vi-VN" b="0" i="0" dirty="0">
                <a:solidFill>
                  <a:srgbClr val="222222"/>
                </a:solidFill>
                <a:effectLst/>
                <a:latin typeface="Montserrat" panose="00000500000000000000" pitchFamily="2" charset="0"/>
              </a:rPr>
              <a:t>Đường OUTLET của Drum Filter là mũi tên màu xanh đi ra bên dưới. Nó tương đương với “ống thông ngăn” mà chúng ta gọi trong hồ lắng lọc truyền thống. Thiết diện ống OUTLET này cũng phải tương đương INLET để đảm bảo Drum đủ tuần hoàn nước của hồ.</a:t>
            </a:r>
          </a:p>
          <a:p>
            <a:r>
              <a:rPr lang="vi-VN" b="0" i="0" dirty="0">
                <a:solidFill>
                  <a:srgbClr val="222222"/>
                </a:solidFill>
                <a:effectLst/>
                <a:latin typeface="Montserrat" panose="00000500000000000000" pitchFamily="2" charset="0"/>
              </a:rPr>
              <a:t>Đường ống DRAIN (xả) của Drum filter nó chính là đường xả mà trong hồ truyền thống lắng lọc của chúng ta một là ta xả trực tiếp ra cống bằng rút ống chặn, hoặc xả van hoặc dùng bơm hút.</a:t>
            </a:r>
          </a:p>
          <a:p>
            <a:endParaRPr lang="en-US" dirty="0"/>
          </a:p>
        </p:txBody>
      </p:sp>
    </p:spTree>
    <p:extLst>
      <p:ext uri="{BB962C8B-B14F-4D97-AF65-F5344CB8AC3E}">
        <p14:creationId xmlns:p14="http://schemas.microsoft.com/office/powerpoint/2010/main" val="3918844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5B33-E1BD-40A9-8617-BBC7DFEEE98B}"/>
              </a:ext>
            </a:extLst>
          </p:cNvPr>
          <p:cNvSpPr>
            <a:spLocks noGrp="1"/>
          </p:cNvSpPr>
          <p:nvPr>
            <p:ph type="title"/>
          </p:nvPr>
        </p:nvSpPr>
        <p:spPr/>
        <p:txBody>
          <a:bodyPr/>
          <a:lstStyle/>
          <a:p>
            <a:r>
              <a:rPr lang="vi-VN" b="1" dirty="0">
                <a:latin typeface="Montserrat" panose="00000500000000000000" pitchFamily="2" charset="0"/>
              </a:rPr>
              <a:t>Ưu điểm của Drum filter</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86BCB788-E99D-4084-B766-7BD131FC3391}"/>
              </a:ext>
            </a:extLst>
          </p:cNvPr>
          <p:cNvSpPr>
            <a:spLocks noGrp="1"/>
          </p:cNvSpPr>
          <p:nvPr>
            <p:ph idx="1"/>
          </p:nvPr>
        </p:nvSpPr>
        <p:spPr>
          <a:xfrm>
            <a:off x="838199" y="1572126"/>
            <a:ext cx="11129211" cy="5285873"/>
          </a:xfrm>
        </p:spPr>
        <p:txBody>
          <a:bodyPr>
            <a:normAutofit/>
          </a:bodyPr>
          <a:lstStyle/>
          <a:p>
            <a:r>
              <a:rPr lang="vi-VN" b="0" i="0" dirty="0">
                <a:solidFill>
                  <a:srgbClr val="222222"/>
                </a:solidFill>
                <a:effectLst/>
                <a:latin typeface="Montserrat" panose="00000500000000000000" pitchFamily="2" charset="0"/>
              </a:rPr>
              <a:t>Điểm khác biệt ưu tú của Drum Filter đó chính là sự gom phân/chất bẩn trong hồ cá tuyệt đối vô trong một cái lồng trống và nước sạch thoát ra khỏi lồng trống này qua các lưới lọc có kích thước lọc rất nhỏ. Tùy nhà sản xuất, nó có thể là 40 micron, 100 micron hay 300 micron là độ hở của lưới lọc này. Lưới lọc càng khít (số micron càng nhỏ) thì tỷ lệ thuận với với độ lọc TDS của nước và cũng đồng nghĩa tỷ lệ thuận với mức độ nhanh nghẽn của lưới Drum filter và đồng nghĩa, tần suất xịt rửa lưới nhiều hơn để loại bỏ chất bẩn ra ngoài liên tục, giải phóng cho lưới lọc thông thoáng không nghẽn để Drum thực hiện chức năng như một ngăn lọc luân chuyển nước tuần hoàn hồ chính – hồ lọc.</a:t>
            </a:r>
            <a:endParaRPr lang="en-US" dirty="0"/>
          </a:p>
        </p:txBody>
      </p:sp>
    </p:spTree>
    <p:extLst>
      <p:ext uri="{BB962C8B-B14F-4D97-AF65-F5344CB8AC3E}">
        <p14:creationId xmlns:p14="http://schemas.microsoft.com/office/powerpoint/2010/main" val="24127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B0A4-12F8-4C00-8F2C-897898F3E3DB}"/>
              </a:ext>
            </a:extLst>
          </p:cNvPr>
          <p:cNvSpPr>
            <a:spLocks noGrp="1"/>
          </p:cNvSpPr>
          <p:nvPr>
            <p:ph type="title"/>
          </p:nvPr>
        </p:nvSpPr>
        <p:spPr/>
        <p:txBody>
          <a:bodyPr/>
          <a:lstStyle/>
          <a:p>
            <a:r>
              <a:rPr lang="vi-VN" b="1" dirty="0">
                <a:latin typeface="Montserrat" panose="00000500000000000000" pitchFamily="2" charset="0"/>
              </a:rPr>
              <a:t>Ưu điểm của Drum filter</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5E083012-A1F6-4FE2-A75D-B16775EA0B1C}"/>
              </a:ext>
            </a:extLst>
          </p:cNvPr>
          <p:cNvSpPr>
            <a:spLocks noGrp="1"/>
          </p:cNvSpPr>
          <p:nvPr>
            <p:ph idx="1"/>
          </p:nvPr>
        </p:nvSpPr>
        <p:spPr/>
        <p:txBody>
          <a:bodyPr/>
          <a:lstStyle/>
          <a:p>
            <a:r>
              <a:rPr lang="vi-VN" b="0" i="0" dirty="0">
                <a:solidFill>
                  <a:srgbClr val="222222"/>
                </a:solidFill>
                <a:effectLst/>
                <a:latin typeface="Montserrat" panose="00000500000000000000" pitchFamily="2" charset="0"/>
              </a:rPr>
              <a:t>Khi lưới tắc nghẽn, sensor mực nước sẽ báo tín hiệu để bộ xử lý xịt rửa Drum hoạt động. Cụ thể ở đây là bơm cao áp sẽ xịt nước qua các pét phun lên lưới, đồng thời motor quay trống hoạt động đưa phân/chất thải lên để pét phun vào khay và từ khay thoát ra theo đường xả (DRAIN).</a:t>
            </a:r>
          </a:p>
          <a:p>
            <a:endParaRPr lang="en-US" dirty="0"/>
          </a:p>
        </p:txBody>
      </p:sp>
    </p:spTree>
    <p:extLst>
      <p:ext uri="{BB962C8B-B14F-4D97-AF65-F5344CB8AC3E}">
        <p14:creationId xmlns:p14="http://schemas.microsoft.com/office/powerpoint/2010/main" val="270536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B0A4-12F8-4C00-8F2C-897898F3E3DB}"/>
              </a:ext>
            </a:extLst>
          </p:cNvPr>
          <p:cNvSpPr>
            <a:spLocks noGrp="1"/>
          </p:cNvSpPr>
          <p:nvPr>
            <p:ph type="title"/>
          </p:nvPr>
        </p:nvSpPr>
        <p:spPr/>
        <p:txBody>
          <a:bodyPr/>
          <a:lstStyle/>
          <a:p>
            <a:r>
              <a:rPr lang="vi-VN" b="1" dirty="0">
                <a:latin typeface="Montserrat" panose="00000500000000000000" pitchFamily="2" charset="0"/>
              </a:rPr>
              <a:t>Tác dụng của Drum filter </a:t>
            </a:r>
            <a:endParaRPr lang="en-US" b="1" dirty="0">
              <a:latin typeface="Montserrat" panose="00000500000000000000" pitchFamily="2" charset="0"/>
            </a:endParaRPr>
          </a:p>
        </p:txBody>
      </p:sp>
      <p:sp>
        <p:nvSpPr>
          <p:cNvPr id="3" name="Content Placeholder 2">
            <a:extLst>
              <a:ext uri="{FF2B5EF4-FFF2-40B4-BE49-F238E27FC236}">
                <a16:creationId xmlns:a16="http://schemas.microsoft.com/office/drawing/2014/main" id="{5E083012-A1F6-4FE2-A75D-B16775EA0B1C}"/>
              </a:ext>
            </a:extLst>
          </p:cNvPr>
          <p:cNvSpPr>
            <a:spLocks noGrp="1"/>
          </p:cNvSpPr>
          <p:nvPr>
            <p:ph idx="1"/>
          </p:nvPr>
        </p:nvSpPr>
        <p:spPr>
          <a:xfrm>
            <a:off x="461473" y="1825625"/>
            <a:ext cx="11331723" cy="4351338"/>
          </a:xfrm>
        </p:spPr>
        <p:txBody>
          <a:bodyPr>
            <a:normAutofit fontScale="70000" lnSpcReduction="20000"/>
          </a:bodyPr>
          <a:lstStyle/>
          <a:p>
            <a:pPr>
              <a:lnSpc>
                <a:spcPct val="120000"/>
              </a:lnSpc>
            </a:pPr>
            <a:r>
              <a:rPr lang="vi-VN" b="0" i="0" dirty="0">
                <a:solidFill>
                  <a:srgbClr val="222222"/>
                </a:solidFill>
                <a:effectLst/>
                <a:latin typeface="Montserrat" panose="00000500000000000000" pitchFamily="2" charset="0"/>
              </a:rPr>
              <a:t>Giảm lượng chất thải và thức ăn thừa trong hồ =&gt; giảm lượng Nitrat và Amoniac, </a:t>
            </a:r>
          </a:p>
          <a:p>
            <a:pPr marL="0" indent="0">
              <a:lnSpc>
                <a:spcPct val="120000"/>
              </a:lnSpc>
              <a:buNone/>
            </a:pPr>
            <a:r>
              <a:rPr lang="vi-VN" dirty="0">
                <a:solidFill>
                  <a:srgbClr val="222222"/>
                </a:solidFill>
                <a:latin typeface="Montserrat" panose="00000500000000000000" pitchFamily="2" charset="0"/>
              </a:rPr>
              <a:t>	- </a:t>
            </a:r>
            <a:r>
              <a:rPr lang="vi-VN" b="0" i="0" dirty="0">
                <a:solidFill>
                  <a:srgbClr val="222222"/>
                </a:solidFill>
                <a:effectLst/>
                <a:latin typeface="Montserrat" panose="00000500000000000000" pitchFamily="2" charset="0"/>
              </a:rPr>
              <a:t>Amonia : phải  bằng 0 </a:t>
            </a:r>
          </a:p>
          <a:p>
            <a:pPr marL="0" indent="0">
              <a:lnSpc>
                <a:spcPct val="120000"/>
              </a:lnSpc>
              <a:buNone/>
            </a:pPr>
            <a:endParaRPr lang="vi-VN" b="0" i="0" dirty="0">
              <a:solidFill>
                <a:srgbClr val="222222"/>
              </a:solidFill>
              <a:effectLst/>
              <a:latin typeface="Montserrat" panose="00000500000000000000" pitchFamily="2" charset="0"/>
            </a:endParaRPr>
          </a:p>
          <a:p>
            <a:pPr marL="0" indent="0">
              <a:lnSpc>
                <a:spcPct val="120000"/>
              </a:lnSpc>
              <a:buNone/>
            </a:pPr>
            <a:r>
              <a:rPr lang="vi-VN" b="0" i="0" dirty="0">
                <a:solidFill>
                  <a:srgbClr val="222222"/>
                </a:solidFill>
                <a:effectLst/>
                <a:latin typeface="Montserrat" panose="00000500000000000000" pitchFamily="2" charset="0"/>
              </a:rPr>
              <a:t>	- Nitrite: &lt; 0.25 lý tưởng thì bằng 0 </a:t>
            </a:r>
          </a:p>
          <a:p>
            <a:pPr marL="0" indent="0">
              <a:lnSpc>
                <a:spcPct val="120000"/>
              </a:lnSpc>
              <a:buNone/>
            </a:pPr>
            <a:endParaRPr lang="vi-VN" b="0" i="0" dirty="0">
              <a:solidFill>
                <a:srgbClr val="222222"/>
              </a:solidFill>
              <a:effectLst/>
              <a:latin typeface="Montserrat" panose="00000500000000000000" pitchFamily="2" charset="0"/>
            </a:endParaRPr>
          </a:p>
          <a:p>
            <a:pPr marL="0" indent="0">
              <a:lnSpc>
                <a:spcPct val="120000"/>
              </a:lnSpc>
              <a:buNone/>
            </a:pPr>
            <a:r>
              <a:rPr lang="vi-VN" b="0" i="0" dirty="0">
                <a:solidFill>
                  <a:srgbClr val="222222"/>
                </a:solidFill>
                <a:effectLst/>
                <a:latin typeface="Montserrat" panose="00000500000000000000" pitchFamily="2" charset="0"/>
              </a:rPr>
              <a:t>	- Nitrates : tối thiểu 20-60 ppm ,Nitrates nên được giữ ở mức dưới 50mg/l 1 ngày</a:t>
            </a:r>
          </a:p>
          <a:p>
            <a:pPr>
              <a:lnSpc>
                <a:spcPct val="120000"/>
              </a:lnSpc>
            </a:pPr>
            <a:r>
              <a:rPr lang="vi-VN" dirty="0">
                <a:solidFill>
                  <a:srgbClr val="222222"/>
                </a:solidFill>
                <a:latin typeface="Montserrat" panose="00000500000000000000" pitchFamily="2" charset="0"/>
              </a:rPr>
              <a:t>Tăng lượng nước tuần hoàn, tăng nồng độ Oxygen trong nước, Mức oxy tối thiểu là 5.0 mg/ 1 lít nước đối với Koi</a:t>
            </a:r>
          </a:p>
          <a:p>
            <a:pPr>
              <a:lnSpc>
                <a:spcPct val="120000"/>
              </a:lnSpc>
            </a:pPr>
            <a:r>
              <a:rPr lang="vi-VN" dirty="0">
                <a:solidFill>
                  <a:srgbClr val="222222"/>
                </a:solidFill>
                <a:latin typeface="Montserrat" panose="00000500000000000000" pitchFamily="2" charset="0"/>
              </a:rPr>
              <a:t>Giữ vệ sinh hồ cá, tăng thẩm mỹ, an toàn sức khỏe cho cá</a:t>
            </a:r>
          </a:p>
          <a:p>
            <a:endParaRPr lang="en-US" dirty="0"/>
          </a:p>
        </p:txBody>
      </p:sp>
    </p:spTree>
    <p:extLst>
      <p:ext uri="{BB962C8B-B14F-4D97-AF65-F5344CB8AC3E}">
        <p14:creationId xmlns:p14="http://schemas.microsoft.com/office/powerpoint/2010/main" val="2888178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1634</Words>
  <Application>Microsoft Office PowerPoint</Application>
  <PresentationFormat>Widescreen</PresentationFormat>
  <Paragraphs>89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Montserrat</vt:lpstr>
      <vt:lpstr>Roboto</vt:lpstr>
      <vt:lpstr>Office Theme</vt:lpstr>
      <vt:lpstr>Rotary Drum Filter Structure</vt:lpstr>
      <vt:lpstr>Real life Ground Rotary drum Filter</vt:lpstr>
      <vt:lpstr>PowerPoint Presentation</vt:lpstr>
      <vt:lpstr>PowerPoint Presentation</vt:lpstr>
      <vt:lpstr>Drum Filter (lọc trống) cũng chỉ là một ngăn lắng lọc. </vt:lpstr>
      <vt:lpstr>Drum Filter (lọc trống) cũng chỉ là một ngăn lắng lọc. </vt:lpstr>
      <vt:lpstr>Ưu điểm của Drum filter</vt:lpstr>
      <vt:lpstr>Ưu điểm của Drum filter</vt:lpstr>
      <vt:lpstr>Tác dụng của Drum filter </vt:lpstr>
      <vt:lpstr>Chỉ số cơ bản cho hồ Koi khỏe mạnh</vt:lpstr>
      <vt:lpstr>Chỉ số cơ bản cho hồ Koi khỏe mạnh</vt:lpstr>
      <vt:lpstr>Chỉ số cơ bản cho hồ Koi khỏe mạnh</vt:lpstr>
      <vt:lpstr>Chức năng cơ bản của 1 tủ điện</vt:lpstr>
      <vt:lpstr>Cải tiến tủ điện tự động hóa</vt:lpstr>
      <vt:lpstr>Một số hình ảnh thương mại thực tế - tủ điện</vt:lpstr>
      <vt:lpstr>Một số hình ảnh thương mại thực tế - tủ điện</vt:lpstr>
      <vt:lpstr>PowerPoint Presentation</vt:lpstr>
      <vt:lpstr>PowerPoint Presentation</vt:lpstr>
      <vt:lpstr>PowerPoint Presentation</vt:lpstr>
      <vt:lpstr>Một số hình ảnh thương mại thực tế - tủ điện</vt:lpstr>
      <vt:lpstr>Một số hình ảnh thương mại thực tế</vt:lpstr>
      <vt:lpstr>Một số hình ảnh thương mại thực tế - khung</vt:lpstr>
      <vt:lpstr>Một số hình ảnh thương mại thực tế - khung</vt:lpstr>
      <vt:lpstr>Một số hình ảnh thương mại thực tế - bánh răng đỡ khung/quay khung</vt:lpstr>
      <vt:lpstr>Một số hình ảnh thương mại thực tế - ngăn lắng nước bẩn</vt:lpstr>
      <vt:lpstr>Một số hình ảnh thương mại thực tế - chất liệu bánh răng</vt:lpstr>
      <vt:lpstr>Một số hình ảnh thương mại thực tế - thông số</vt:lpstr>
      <vt:lpstr>Một số hình ảnh thương mại thực tế - lồng drum</vt:lpstr>
      <vt:lpstr>Một số hình ảnh thương mại thực tế - phao cảm biến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Rotary drum structure</dc:title>
  <dc:creator>Kyle To</dc:creator>
  <cp:lastModifiedBy>Kyle To</cp:lastModifiedBy>
  <cp:revision>5</cp:revision>
  <dcterms:created xsi:type="dcterms:W3CDTF">2022-04-13T12:55:02Z</dcterms:created>
  <dcterms:modified xsi:type="dcterms:W3CDTF">2022-04-18T14:08:30Z</dcterms:modified>
</cp:coreProperties>
</file>